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431" r:id="rId3"/>
    <p:sldId id="270" r:id="rId4"/>
    <p:sldId id="380" r:id="rId5"/>
    <p:sldId id="390" r:id="rId6"/>
    <p:sldId id="273" r:id="rId7"/>
    <p:sldId id="433" r:id="rId8"/>
    <p:sldId id="434" r:id="rId9"/>
    <p:sldId id="435" r:id="rId10"/>
    <p:sldId id="436" r:id="rId11"/>
    <p:sldId id="437" r:id="rId12"/>
    <p:sldId id="392" r:id="rId13"/>
    <p:sldId id="432" r:id="rId14"/>
    <p:sldId id="439" r:id="rId15"/>
    <p:sldId id="438" r:id="rId16"/>
    <p:sldId id="440" r:id="rId17"/>
    <p:sldId id="441" r:id="rId18"/>
    <p:sldId id="393" r:id="rId19"/>
  </p:sldIdLst>
  <p:sldSz cx="9144000" cy="6858000" type="screen4x3"/>
  <p:notesSz cx="6858000" cy="9144000"/>
  <p:defaultTextStyle>
    <a:defPPr>
      <a:defRPr lang="zh-CN"/>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CC"/>
    <a:srgbClr val="0099FF"/>
    <a:srgbClr val="6699FF"/>
    <a:srgbClr val="FF9933"/>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41" autoAdjust="0"/>
  </p:normalViewPr>
  <p:slideViewPr>
    <p:cSldViewPr>
      <p:cViewPr>
        <p:scale>
          <a:sx n="50" d="100"/>
          <a:sy n="50" d="100"/>
        </p:scale>
        <p:origin x="-1936" y="-5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ownloads\T&#7893;ng-h&#7907;p-Danh-s&#225;ch-n&#7897;p-BCT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ownloads\T&#7893;ng-h&#7907;p-Danh-s&#225;ch-n&#7897;p-BCT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dirty="0" err="1">
                <a:latin typeface="Times New Roman" pitchFamily="18" charset="0"/>
                <a:cs typeface="Times New Roman" pitchFamily="18" charset="0"/>
              </a:rPr>
              <a:t>Tình</a:t>
            </a:r>
            <a:r>
              <a:rPr lang="en-GB" sz="1600" baseline="0" dirty="0">
                <a:latin typeface="Times New Roman" pitchFamily="18" charset="0"/>
                <a:cs typeface="Times New Roman" pitchFamily="18" charset="0"/>
              </a:rPr>
              <a:t> </a:t>
            </a:r>
            <a:r>
              <a:rPr lang="en-GB" sz="1600" baseline="0" dirty="0" err="1">
                <a:latin typeface="Times New Roman" pitchFamily="18" charset="0"/>
                <a:cs typeface="Times New Roman" pitchFamily="18" charset="0"/>
              </a:rPr>
              <a:t>hình</a:t>
            </a:r>
            <a:r>
              <a:rPr lang="en-GB" sz="1600" baseline="0" dirty="0">
                <a:latin typeface="Times New Roman" pitchFamily="18" charset="0"/>
                <a:cs typeface="Times New Roman" pitchFamily="18" charset="0"/>
              </a:rPr>
              <a:t> </a:t>
            </a:r>
            <a:r>
              <a:rPr lang="en-GB" sz="1600" baseline="0" dirty="0" err="1">
                <a:latin typeface="Times New Roman" pitchFamily="18" charset="0"/>
                <a:cs typeface="Times New Roman" pitchFamily="18" charset="0"/>
              </a:rPr>
              <a:t>thực</a:t>
            </a:r>
            <a:r>
              <a:rPr lang="en-GB" sz="1600" baseline="0" dirty="0">
                <a:latin typeface="Times New Roman" pitchFamily="18" charset="0"/>
                <a:cs typeface="Times New Roman" pitchFamily="18" charset="0"/>
              </a:rPr>
              <a:t> </a:t>
            </a:r>
            <a:r>
              <a:rPr lang="en-GB" sz="1600" baseline="0" dirty="0" err="1">
                <a:latin typeface="Times New Roman" pitchFamily="18" charset="0"/>
                <a:cs typeface="Times New Roman" pitchFamily="18" charset="0"/>
              </a:rPr>
              <a:t>hiện</a:t>
            </a:r>
            <a:r>
              <a:rPr lang="en-GB" sz="1600" baseline="0" dirty="0">
                <a:latin typeface="Times New Roman" pitchFamily="18" charset="0"/>
                <a:cs typeface="Times New Roman" pitchFamily="18" charset="0"/>
              </a:rPr>
              <a:t> </a:t>
            </a:r>
            <a:r>
              <a:rPr lang="en-GB" sz="1600" baseline="0" dirty="0" err="1">
                <a:latin typeface="Times New Roman" pitchFamily="18" charset="0"/>
                <a:cs typeface="Times New Roman" pitchFamily="18" charset="0"/>
              </a:rPr>
              <a:t>của</a:t>
            </a:r>
            <a:r>
              <a:rPr lang="en-GB" sz="1600" baseline="0" dirty="0">
                <a:latin typeface="Times New Roman" pitchFamily="18" charset="0"/>
                <a:cs typeface="Times New Roman" pitchFamily="18" charset="0"/>
              </a:rPr>
              <a:t> </a:t>
            </a:r>
            <a:r>
              <a:rPr lang="en-GB" sz="1600" baseline="0" dirty="0" err="1">
                <a:latin typeface="Times New Roman" pitchFamily="18" charset="0"/>
                <a:cs typeface="Times New Roman" pitchFamily="18" charset="0"/>
              </a:rPr>
              <a:t>các</a:t>
            </a:r>
            <a:r>
              <a:rPr lang="en-GB" sz="1600" baseline="0" dirty="0">
                <a:latin typeface="Times New Roman" pitchFamily="18" charset="0"/>
                <a:cs typeface="Times New Roman" pitchFamily="18" charset="0"/>
              </a:rPr>
              <a:t> </a:t>
            </a:r>
            <a:r>
              <a:rPr lang="en-GB" sz="1600" dirty="0" err="1">
                <a:latin typeface="Times New Roman" pitchFamily="18" charset="0"/>
                <a:cs typeface="Times New Roman" pitchFamily="18" charset="0"/>
              </a:rPr>
              <a:t>Sở</a:t>
            </a:r>
            <a:r>
              <a:rPr lang="en-GB" sz="1600" baseline="0" dirty="0">
                <a:latin typeface="Times New Roman" pitchFamily="18" charset="0"/>
                <a:cs typeface="Times New Roman" pitchFamily="18" charset="0"/>
              </a:rPr>
              <a:t> KH&amp;CN</a:t>
            </a:r>
            <a:endParaRPr lang="en-GB" sz="1600" dirty="0">
              <a:latin typeface="Times New Roman" pitchFamily="18" charset="0"/>
              <a:cs typeface="Times New Roman" pitchFamily="18" charset="0"/>
            </a:endParaRPr>
          </a:p>
        </c:rich>
      </c:tx>
      <c:layout/>
      <c:overlay val="0"/>
    </c:title>
    <c:autoTitleDeleted val="0"/>
    <c:plotArea>
      <c:layout/>
      <c:doughnutChart>
        <c:varyColors val="1"/>
        <c:ser>
          <c:idx val="0"/>
          <c:order val="0"/>
          <c:explosion val="25"/>
          <c:dLbls>
            <c:showLegendKey val="0"/>
            <c:showVal val="0"/>
            <c:showCatName val="0"/>
            <c:showSerName val="0"/>
            <c:showPercent val="1"/>
            <c:showBubbleSize val="0"/>
            <c:showLeaderLines val="1"/>
          </c:dLbls>
          <c:cat>
            <c:strRef>
              <c:f>'Bộ ngành 2020'!$I$5:$I$6</c:f>
              <c:strCache>
                <c:ptCount val="2"/>
                <c:pt idx="0">
                  <c:v>Đã nộp</c:v>
                </c:pt>
                <c:pt idx="1">
                  <c:v>Chưa nộp</c:v>
                </c:pt>
              </c:strCache>
            </c:strRef>
          </c:cat>
          <c:val>
            <c:numRef>
              <c:f>'Bộ ngành 2020'!$J$5:$J$6</c:f>
              <c:numCache>
                <c:formatCode>General</c:formatCode>
                <c:ptCount val="2"/>
                <c:pt idx="0">
                  <c:v>53</c:v>
                </c:pt>
                <c:pt idx="1">
                  <c:v>10</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dirty="0" err="1">
                <a:latin typeface="Times New Roman" pitchFamily="18" charset="0"/>
                <a:cs typeface="Times New Roman" pitchFamily="18" charset="0"/>
              </a:rPr>
              <a:t>Tình</a:t>
            </a: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hình</a:t>
            </a: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thực</a:t>
            </a: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hiện</a:t>
            </a: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của</a:t>
            </a: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Bộ</a:t>
            </a:r>
            <a:r>
              <a:rPr lang="en-GB" sz="1600" baseline="0" dirty="0" err="1">
                <a:latin typeface="Times New Roman" pitchFamily="18" charset="0"/>
                <a:cs typeface="Times New Roman" pitchFamily="18" charset="0"/>
              </a:rPr>
              <a:t>,ngành</a:t>
            </a:r>
            <a:endParaRPr lang="en-GB" sz="1600" dirty="0">
              <a:latin typeface="Times New Roman" pitchFamily="18" charset="0"/>
              <a:cs typeface="Times New Roman" pitchFamily="18" charset="0"/>
            </a:endParaRPr>
          </a:p>
        </c:rich>
      </c:tx>
      <c:layout/>
      <c:overlay val="0"/>
    </c:title>
    <c:autoTitleDeleted val="0"/>
    <c:plotArea>
      <c:layout/>
      <c:doughnutChart>
        <c:varyColors val="1"/>
        <c:ser>
          <c:idx val="0"/>
          <c:order val="0"/>
          <c:explosion val="25"/>
          <c:dLbls>
            <c:showLegendKey val="0"/>
            <c:showVal val="0"/>
            <c:showCatName val="0"/>
            <c:showSerName val="0"/>
            <c:showPercent val="1"/>
            <c:showBubbleSize val="0"/>
            <c:showLeaderLines val="1"/>
          </c:dLbls>
          <c:cat>
            <c:strRef>
              <c:f>'Bộ ngành 2020'!$H$24:$H$25</c:f>
              <c:strCache>
                <c:ptCount val="2"/>
                <c:pt idx="0">
                  <c:v>Đã nộp</c:v>
                </c:pt>
                <c:pt idx="1">
                  <c:v>Chưa nộp</c:v>
                </c:pt>
              </c:strCache>
            </c:strRef>
          </c:cat>
          <c:val>
            <c:numRef>
              <c:f>'Bộ ngành 2020'!$I$24:$I$25</c:f>
              <c:numCache>
                <c:formatCode>General</c:formatCode>
                <c:ptCount val="2"/>
                <c:pt idx="0">
                  <c:v>14</c:v>
                </c:pt>
                <c:pt idx="1">
                  <c:v>18</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36C12E3-2B81-4865-BCA5-FE4351A04126}" type="slidenum">
              <a:rPr lang="en-GB" altLang="en-US"/>
              <a:pPr>
                <a:defRPr/>
              </a:pPr>
              <a:t>‹#›</a:t>
            </a:fld>
            <a:endParaRPr lang="en-GB" altLang="en-US"/>
          </a:p>
        </p:txBody>
      </p:sp>
    </p:spTree>
    <p:extLst>
      <p:ext uri="{BB962C8B-B14F-4D97-AF65-F5344CB8AC3E}">
        <p14:creationId xmlns:p14="http://schemas.microsoft.com/office/powerpoint/2010/main" val="26133028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vl1pPr>
          </a:lstStyle>
          <a:p>
            <a:pPr>
              <a:defRPr/>
            </a:pPr>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30516258-AF00-42DA-B869-9E9142A10DE0}" type="slidenum">
              <a:rPr lang="en-US" altLang="en-US"/>
              <a:pPr>
                <a:defRPr/>
              </a:pPr>
              <a:t>‹#›</a:t>
            </a:fld>
            <a:endParaRPr lang="en-US" altLang="en-US"/>
          </a:p>
        </p:txBody>
      </p:sp>
    </p:spTree>
    <p:extLst>
      <p:ext uri="{BB962C8B-B14F-4D97-AF65-F5344CB8AC3E}">
        <p14:creationId xmlns:p14="http://schemas.microsoft.com/office/powerpoint/2010/main" val="100755511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宋体" panose="02010600030101010101" pitchFamily="2" charset="-122"/>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69D4ECE5-9887-4507-AF1C-B307585C3EC2}" type="slidenum">
              <a:rPr lang="en-US" altLang="en-US" sz="1200"/>
              <a:pPr/>
              <a:t>1</a:t>
            </a:fld>
            <a:endParaRPr lang="en-US" altLang="en-US" sz="1200"/>
          </a:p>
        </p:txBody>
      </p:sp>
      <p:sp>
        <p:nvSpPr>
          <p:cNvPr id="51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274974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FEE45FAD-30DD-4F72-B207-5CFC9D56BA0F}" type="slidenum">
              <a:rPr lang="en-US" altLang="en-US" sz="1200"/>
              <a:pPr/>
              <a:t>11</a:t>
            </a:fld>
            <a:endParaRPr lang="en-US" altLang="en-US" sz="1200"/>
          </a:p>
        </p:txBody>
      </p:sp>
      <p:sp>
        <p:nvSpPr>
          <p:cNvPr id="327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98100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12</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16045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13</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133412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14</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133412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15</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133412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16</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1334125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17</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133412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30516258-AF00-42DA-B869-9E9142A10DE0}" type="slidenum">
              <a:rPr lang="en-US" altLang="en-US" smtClean="0"/>
              <a:pPr>
                <a:defRPr/>
              </a:pPr>
              <a:t>2</a:t>
            </a:fld>
            <a:endParaRPr lang="en-US" altLang="en-US"/>
          </a:p>
        </p:txBody>
      </p:sp>
    </p:spTree>
    <p:extLst>
      <p:ext uri="{BB962C8B-B14F-4D97-AF65-F5344CB8AC3E}">
        <p14:creationId xmlns:p14="http://schemas.microsoft.com/office/powerpoint/2010/main" val="312752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3</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26618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652E48-0CAF-408E-B6E0-2E654D9C7204}" type="slidenum">
              <a:rPr lang="en-US" altLang="en-US" sz="1200"/>
              <a:pPr/>
              <a:t>5</a:t>
            </a:fld>
            <a:endParaRPr lang="en-US" altLang="en-US" sz="1200"/>
          </a:p>
        </p:txBody>
      </p:sp>
      <p:sp>
        <p:nvSpPr>
          <p:cNvPr id="266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61046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FEE45FAD-30DD-4F72-B207-5CFC9D56BA0F}" type="slidenum">
              <a:rPr lang="en-US" altLang="en-US" sz="1200"/>
              <a:pPr/>
              <a:t>6</a:t>
            </a:fld>
            <a:endParaRPr lang="en-US" altLang="en-US" sz="1200"/>
          </a:p>
        </p:txBody>
      </p:sp>
      <p:sp>
        <p:nvSpPr>
          <p:cNvPr id="327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98100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FEE45FAD-30DD-4F72-B207-5CFC9D56BA0F}" type="slidenum">
              <a:rPr lang="en-US" altLang="en-US" sz="1200"/>
              <a:pPr/>
              <a:t>7</a:t>
            </a:fld>
            <a:endParaRPr lang="en-US" altLang="en-US" sz="1200"/>
          </a:p>
        </p:txBody>
      </p:sp>
      <p:sp>
        <p:nvSpPr>
          <p:cNvPr id="327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98100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FEE45FAD-30DD-4F72-B207-5CFC9D56BA0F}" type="slidenum">
              <a:rPr lang="en-US" altLang="en-US" sz="1200"/>
              <a:pPr/>
              <a:t>8</a:t>
            </a:fld>
            <a:endParaRPr lang="en-US" altLang="en-US" sz="1200"/>
          </a:p>
        </p:txBody>
      </p:sp>
      <p:sp>
        <p:nvSpPr>
          <p:cNvPr id="327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98100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FEE45FAD-30DD-4F72-B207-5CFC9D56BA0F}" type="slidenum">
              <a:rPr lang="en-US" altLang="en-US" sz="1200"/>
              <a:pPr/>
              <a:t>9</a:t>
            </a:fld>
            <a:endParaRPr lang="en-US" altLang="en-US" sz="1200"/>
          </a:p>
        </p:txBody>
      </p:sp>
      <p:sp>
        <p:nvSpPr>
          <p:cNvPr id="327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98100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宋体" panose="02010600030101010101" pitchFamily="2" charset="-122"/>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FEE45FAD-30DD-4F72-B207-5CFC9D56BA0F}" type="slidenum">
              <a:rPr lang="en-US" altLang="en-US" sz="1200"/>
              <a:pPr/>
              <a:t>10</a:t>
            </a:fld>
            <a:endParaRPr lang="en-US" altLang="en-US" sz="1200"/>
          </a:p>
        </p:txBody>
      </p:sp>
      <p:sp>
        <p:nvSpPr>
          <p:cNvPr id="327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a:p>
        </p:txBody>
      </p:sp>
    </p:spTree>
    <p:extLst>
      <p:ext uri="{BB962C8B-B14F-4D97-AF65-F5344CB8AC3E}">
        <p14:creationId xmlns:p14="http://schemas.microsoft.com/office/powerpoint/2010/main" val="398100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E3FF828-7B5B-412D-805F-A62627297977}" type="slidenum">
              <a:rPr lang="en-US" altLang="zh-CN"/>
              <a:pPr>
                <a:defRPr/>
              </a:pPr>
              <a:t>‹#›</a:t>
            </a:fld>
            <a:endParaRPr lang="en-US" altLang="zh-CN"/>
          </a:p>
        </p:txBody>
      </p:sp>
    </p:spTree>
    <p:extLst>
      <p:ext uri="{BB962C8B-B14F-4D97-AF65-F5344CB8AC3E}">
        <p14:creationId xmlns:p14="http://schemas.microsoft.com/office/powerpoint/2010/main" val="37368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D4B0A6F-F786-4B41-9F93-9B31C565A386}" type="slidenum">
              <a:rPr lang="en-US" altLang="zh-CN"/>
              <a:pPr>
                <a:defRPr/>
              </a:pPr>
              <a:t>‹#›</a:t>
            </a:fld>
            <a:endParaRPr lang="en-US" altLang="zh-CN"/>
          </a:p>
        </p:txBody>
      </p:sp>
    </p:spTree>
    <p:extLst>
      <p:ext uri="{BB962C8B-B14F-4D97-AF65-F5344CB8AC3E}">
        <p14:creationId xmlns:p14="http://schemas.microsoft.com/office/powerpoint/2010/main" val="40711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57A2D5B-DF34-449F-ACFE-FFD5C53ACC4B}" type="slidenum">
              <a:rPr lang="en-US" altLang="zh-CN"/>
              <a:pPr>
                <a:defRPr/>
              </a:pPr>
              <a:t>‹#›</a:t>
            </a:fld>
            <a:endParaRPr lang="en-US" altLang="zh-CN"/>
          </a:p>
        </p:txBody>
      </p:sp>
    </p:spTree>
    <p:extLst>
      <p:ext uri="{BB962C8B-B14F-4D97-AF65-F5344CB8AC3E}">
        <p14:creationId xmlns:p14="http://schemas.microsoft.com/office/powerpoint/2010/main" val="6199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9E28720-4888-449A-8FE2-84015932AA50}" type="slidenum">
              <a:rPr lang="en-US" altLang="zh-CN"/>
              <a:pPr>
                <a:defRPr/>
              </a:pPr>
              <a:t>‹#›</a:t>
            </a:fld>
            <a:endParaRPr lang="en-US" altLang="zh-CN"/>
          </a:p>
        </p:txBody>
      </p:sp>
    </p:spTree>
    <p:extLst>
      <p:ext uri="{BB962C8B-B14F-4D97-AF65-F5344CB8AC3E}">
        <p14:creationId xmlns:p14="http://schemas.microsoft.com/office/powerpoint/2010/main" val="243914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A2D283F-AAB7-4BD7-9814-DF4A9D6E4103}" type="slidenum">
              <a:rPr lang="en-US" altLang="zh-CN"/>
              <a:pPr>
                <a:defRPr/>
              </a:pPr>
              <a:t>‹#›</a:t>
            </a:fld>
            <a:endParaRPr lang="en-US" altLang="zh-CN"/>
          </a:p>
        </p:txBody>
      </p:sp>
    </p:spTree>
    <p:extLst>
      <p:ext uri="{BB962C8B-B14F-4D97-AF65-F5344CB8AC3E}">
        <p14:creationId xmlns:p14="http://schemas.microsoft.com/office/powerpoint/2010/main" val="72207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E9B931E-C389-40A7-9EB8-FEEAD46B1EB0}" type="slidenum">
              <a:rPr lang="en-US" altLang="zh-CN"/>
              <a:pPr>
                <a:defRPr/>
              </a:pPr>
              <a:t>‹#›</a:t>
            </a:fld>
            <a:endParaRPr lang="en-US" altLang="zh-CN"/>
          </a:p>
        </p:txBody>
      </p:sp>
    </p:spTree>
    <p:extLst>
      <p:ext uri="{BB962C8B-B14F-4D97-AF65-F5344CB8AC3E}">
        <p14:creationId xmlns:p14="http://schemas.microsoft.com/office/powerpoint/2010/main" val="307124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B4F398C-4A76-4E34-AAB1-F0019E59FBAB}" type="slidenum">
              <a:rPr lang="en-US" altLang="zh-CN"/>
              <a:pPr>
                <a:defRPr/>
              </a:pPr>
              <a:t>‹#›</a:t>
            </a:fld>
            <a:endParaRPr lang="en-US" altLang="zh-CN"/>
          </a:p>
        </p:txBody>
      </p:sp>
    </p:spTree>
    <p:extLst>
      <p:ext uri="{BB962C8B-B14F-4D97-AF65-F5344CB8AC3E}">
        <p14:creationId xmlns:p14="http://schemas.microsoft.com/office/powerpoint/2010/main" val="425815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9A62897-22FB-4AFA-BF1F-94FFCE520046}" type="slidenum">
              <a:rPr lang="en-US" altLang="zh-CN"/>
              <a:pPr>
                <a:defRPr/>
              </a:pPr>
              <a:t>‹#›</a:t>
            </a:fld>
            <a:endParaRPr lang="en-US" altLang="zh-CN"/>
          </a:p>
        </p:txBody>
      </p:sp>
    </p:spTree>
    <p:extLst>
      <p:ext uri="{BB962C8B-B14F-4D97-AF65-F5344CB8AC3E}">
        <p14:creationId xmlns:p14="http://schemas.microsoft.com/office/powerpoint/2010/main" val="83018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C94C5F3-607C-4422-8555-DF45360C3039}" type="slidenum">
              <a:rPr lang="en-US" altLang="zh-CN"/>
              <a:pPr>
                <a:defRPr/>
              </a:pPr>
              <a:t>‹#›</a:t>
            </a:fld>
            <a:endParaRPr lang="en-US" altLang="zh-CN"/>
          </a:p>
        </p:txBody>
      </p:sp>
    </p:spTree>
    <p:extLst>
      <p:ext uri="{BB962C8B-B14F-4D97-AF65-F5344CB8AC3E}">
        <p14:creationId xmlns:p14="http://schemas.microsoft.com/office/powerpoint/2010/main" val="296972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6743751-F17C-4998-9325-DAF4117F13F7}" type="slidenum">
              <a:rPr lang="en-US" altLang="zh-CN"/>
              <a:pPr>
                <a:defRPr/>
              </a:pPr>
              <a:t>‹#›</a:t>
            </a:fld>
            <a:endParaRPr lang="en-US" altLang="zh-CN"/>
          </a:p>
        </p:txBody>
      </p:sp>
    </p:spTree>
    <p:extLst>
      <p:ext uri="{BB962C8B-B14F-4D97-AF65-F5344CB8AC3E}">
        <p14:creationId xmlns:p14="http://schemas.microsoft.com/office/powerpoint/2010/main" val="122469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DE2D755-B1C1-40DF-BA9F-C32DD6746D26}" type="slidenum">
              <a:rPr lang="en-US" altLang="zh-CN"/>
              <a:pPr>
                <a:defRPr/>
              </a:pPr>
              <a:t>‹#›</a:t>
            </a:fld>
            <a:endParaRPr lang="en-US" altLang="zh-CN"/>
          </a:p>
        </p:txBody>
      </p:sp>
    </p:spTree>
    <p:extLst>
      <p:ext uri="{BB962C8B-B14F-4D97-AF65-F5344CB8AC3E}">
        <p14:creationId xmlns:p14="http://schemas.microsoft.com/office/powerpoint/2010/main" val="312269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smtClean="0"/>
            </a:lvl1pPr>
          </a:lstStyle>
          <a:p>
            <a:pPr>
              <a:defRPr/>
            </a:pPr>
            <a:fld id="{D6E8D2E4-63C1-4105-BD23-8A68D4918FA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8476" y="1550640"/>
            <a:ext cx="9006333" cy="22923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zh-CN" sz="3500" b="1" dirty="0" smtClean="0">
                <a:solidFill>
                  <a:srgbClr val="0066CC"/>
                </a:solidFill>
              </a:rPr>
              <a:t>HƯỚNG DẪN THỰC HIỆN CHẾ ĐỘ </a:t>
            </a:r>
            <a:br>
              <a:rPr lang="en-US" altLang="zh-CN" sz="3500" b="1" dirty="0" smtClean="0">
                <a:solidFill>
                  <a:srgbClr val="0066CC"/>
                </a:solidFill>
              </a:rPr>
            </a:br>
            <a:r>
              <a:rPr lang="en-US" altLang="zh-CN" sz="3500" b="1" dirty="0" smtClean="0">
                <a:solidFill>
                  <a:srgbClr val="0066CC"/>
                </a:solidFill>
              </a:rPr>
              <a:t>BÁO CÁO THỐNG KÊ TRỰC TUYẾN</a:t>
            </a:r>
            <a:endParaRPr lang="en-US" altLang="zh-CN" sz="3500" b="1" dirty="0">
              <a:solidFill>
                <a:srgbClr val="0066CC"/>
              </a:solidFill>
            </a:endParaRPr>
          </a:p>
        </p:txBody>
      </p:sp>
      <p:sp>
        <p:nvSpPr>
          <p:cNvPr id="4099" name="Rectangle 3"/>
          <p:cNvSpPr>
            <a:spLocks noChangeArrowheads="1"/>
          </p:cNvSpPr>
          <p:nvPr/>
        </p:nvSpPr>
        <p:spPr bwMode="auto">
          <a:xfrm>
            <a:off x="1547813" y="4725144"/>
            <a:ext cx="6400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lang="en-US" altLang="zh-CN" sz="2400" b="1" i="1" dirty="0" err="1" smtClean="0">
                <a:solidFill>
                  <a:srgbClr val="0066CC"/>
                </a:solidFill>
              </a:rPr>
              <a:t>Đà</a:t>
            </a:r>
            <a:r>
              <a:rPr lang="en-US" altLang="zh-CN" sz="2400" b="1" i="1" dirty="0" smtClean="0">
                <a:solidFill>
                  <a:srgbClr val="0066CC"/>
                </a:solidFill>
              </a:rPr>
              <a:t> </a:t>
            </a:r>
            <a:r>
              <a:rPr lang="en-US" altLang="zh-CN" sz="2400" b="1" i="1" dirty="0" err="1" smtClean="0">
                <a:solidFill>
                  <a:srgbClr val="0066CC"/>
                </a:solidFill>
              </a:rPr>
              <a:t>Nẵng</a:t>
            </a:r>
            <a:r>
              <a:rPr lang="en-US" altLang="zh-CN" sz="2400" b="1" i="1" smtClean="0">
                <a:solidFill>
                  <a:srgbClr val="0066CC"/>
                </a:solidFill>
              </a:rPr>
              <a:t>, 12/6/2020</a:t>
            </a:r>
            <a:endParaRPr lang="en-US" altLang="zh-CN" sz="2400" b="1" i="1" dirty="0">
              <a:solidFill>
                <a:srgbClr val="0066CC"/>
              </a:solidFill>
            </a:endParaRPr>
          </a:p>
        </p:txBody>
      </p:sp>
      <p:pic>
        <p:nvPicPr>
          <p:cNvPr id="4100" name="Picture 3" descr="logo NASAT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sp>
        <p:nvSpPr>
          <p:cNvPr id="9" name="Rectangle 115"/>
          <p:cNvSpPr txBox="1">
            <a:spLocks noChangeArrowheads="1"/>
          </p:cNvSpPr>
          <p:nvPr/>
        </p:nvSpPr>
        <p:spPr>
          <a:xfrm>
            <a:off x="3708400" y="3429000"/>
            <a:ext cx="5184775" cy="936625"/>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eaLnBrk="1" hangingPunct="1">
              <a:buNone/>
            </a:pPr>
            <a:r>
              <a:rPr lang="en-US" altLang="en-US" sz="2000" dirty="0" err="1" smtClean="0">
                <a:solidFill>
                  <a:schemeClr val="accent2"/>
                </a:solidFill>
              </a:rPr>
              <a:t>Ths</a:t>
            </a:r>
            <a:r>
              <a:rPr lang="en-US" altLang="en-US" sz="2000" dirty="0" smtClean="0">
                <a:solidFill>
                  <a:schemeClr val="accent2"/>
                </a:solidFill>
              </a:rPr>
              <a:t> </a:t>
            </a:r>
            <a:r>
              <a:rPr lang="en-US" altLang="en-US" sz="2000" dirty="0" err="1" smtClean="0">
                <a:solidFill>
                  <a:schemeClr val="accent2"/>
                </a:solidFill>
              </a:rPr>
              <a:t>Đỗ</a:t>
            </a:r>
            <a:r>
              <a:rPr lang="en-US" altLang="en-US" sz="2000" dirty="0" smtClean="0">
                <a:solidFill>
                  <a:schemeClr val="accent2"/>
                </a:solidFill>
              </a:rPr>
              <a:t> </a:t>
            </a:r>
            <a:r>
              <a:rPr lang="en-US" altLang="en-US" sz="2000" dirty="0" err="1" smtClean="0">
                <a:solidFill>
                  <a:schemeClr val="accent2"/>
                </a:solidFill>
              </a:rPr>
              <a:t>Quang</a:t>
            </a:r>
            <a:r>
              <a:rPr lang="en-US" altLang="en-US" sz="2000" dirty="0" smtClean="0">
                <a:solidFill>
                  <a:schemeClr val="accent2"/>
                </a:solidFill>
              </a:rPr>
              <a:t> </a:t>
            </a:r>
            <a:r>
              <a:rPr lang="en-US" altLang="en-US" sz="2000" dirty="0" err="1" smtClean="0">
                <a:solidFill>
                  <a:schemeClr val="accent2"/>
                </a:solidFill>
              </a:rPr>
              <a:t>Khải</a:t>
            </a:r>
            <a:endParaRPr lang="en-US" altLang="en-US" sz="2000" dirty="0" smtClean="0">
              <a:solidFill>
                <a:schemeClr val="accent2"/>
              </a:solidFill>
            </a:endParaRPr>
          </a:p>
          <a:p>
            <a:pPr marL="0" indent="0" algn="r" eaLnBrk="1" hangingPunct="1">
              <a:buNone/>
            </a:pPr>
            <a:r>
              <a:rPr lang="en-US" altLang="en-US" sz="2000" dirty="0" err="1" smtClean="0">
                <a:solidFill>
                  <a:schemeClr val="accent2"/>
                </a:solidFill>
              </a:rPr>
              <a:t>Trung</a:t>
            </a:r>
            <a:r>
              <a:rPr lang="en-US" altLang="en-US" sz="2000" dirty="0" smtClean="0">
                <a:solidFill>
                  <a:schemeClr val="accent2"/>
                </a:solidFill>
              </a:rPr>
              <a:t> </a:t>
            </a:r>
            <a:r>
              <a:rPr lang="en-US" altLang="en-US" sz="2000" dirty="0" err="1" smtClean="0">
                <a:solidFill>
                  <a:schemeClr val="accent2"/>
                </a:solidFill>
              </a:rPr>
              <a:t>tâm</a:t>
            </a:r>
            <a:r>
              <a:rPr lang="en-US" altLang="en-US" sz="2000" dirty="0" smtClean="0">
                <a:solidFill>
                  <a:schemeClr val="accent2"/>
                </a:solidFill>
              </a:rPr>
              <a:t> </a:t>
            </a:r>
            <a:r>
              <a:rPr lang="en-US" altLang="en-US" sz="2000" dirty="0" err="1" smtClean="0">
                <a:solidFill>
                  <a:schemeClr val="accent2"/>
                </a:solidFill>
              </a:rPr>
              <a:t>Thông</a:t>
            </a:r>
            <a:r>
              <a:rPr lang="en-US" altLang="en-US" sz="2000" dirty="0" smtClean="0">
                <a:solidFill>
                  <a:schemeClr val="accent2"/>
                </a:solidFill>
              </a:rPr>
              <a:t> tin </a:t>
            </a:r>
            <a:r>
              <a:rPr lang="en-US" altLang="en-US" sz="2000" dirty="0" err="1" smtClean="0">
                <a:solidFill>
                  <a:schemeClr val="accent2"/>
                </a:solidFill>
              </a:rPr>
              <a:t>và</a:t>
            </a:r>
            <a:r>
              <a:rPr lang="en-US" altLang="en-US" sz="2000" dirty="0" smtClean="0">
                <a:solidFill>
                  <a:schemeClr val="accent2"/>
                </a:solidFill>
              </a:rPr>
              <a:t> </a:t>
            </a:r>
            <a:r>
              <a:rPr lang="en-US" altLang="en-US" sz="2000" dirty="0" err="1" smtClean="0">
                <a:solidFill>
                  <a:schemeClr val="accent2"/>
                </a:solidFill>
              </a:rPr>
              <a:t>Thống</a:t>
            </a:r>
            <a:r>
              <a:rPr lang="en-US" altLang="en-US" sz="2000" dirty="0" smtClean="0">
                <a:solidFill>
                  <a:schemeClr val="accent2"/>
                </a:solidFill>
              </a:rPr>
              <a:t> </a:t>
            </a:r>
            <a:r>
              <a:rPr lang="en-US" altLang="en-US" sz="2000" dirty="0" err="1" smtClean="0">
                <a:solidFill>
                  <a:schemeClr val="accent2"/>
                </a:solidFill>
              </a:rPr>
              <a:t>kê</a:t>
            </a:r>
            <a:r>
              <a:rPr lang="en-US" altLang="en-US" sz="2000" dirty="0" smtClean="0">
                <a:solidFill>
                  <a:schemeClr val="accent2"/>
                </a:solidFill>
              </a:rPr>
              <a:t> KH&amp;CN</a:t>
            </a:r>
            <a:endParaRPr lang="es-ES" altLang="en-US" sz="2000" dirty="0" smtClean="0">
              <a:solidFill>
                <a:schemeClr val="accent2"/>
              </a:solidFill>
            </a:endParaRPr>
          </a:p>
        </p:txBody>
      </p:sp>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383213"/>
            <a:ext cx="1944688"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543560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5500688"/>
            <a:ext cx="17907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3788" y="5478463"/>
            <a:ext cx="1700212"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539750" y="101600"/>
            <a:ext cx="8947150" cy="685800"/>
          </a:xfrm>
          <a:noFill/>
        </p:spPr>
        <p:txBody>
          <a:bodyPr/>
          <a:lstStyle/>
          <a:p>
            <a:pPr eaLnBrk="1" hangingPunct="1"/>
            <a:r>
              <a:rPr lang="vi-VN" altLang="en-US" sz="2800" b="1" dirty="0" smtClean="0">
                <a:solidFill>
                  <a:schemeClr val="accent6"/>
                </a:solidFill>
                <a:cs typeface="Times New Roman" panose="02020603050405020304" pitchFamily="18" charset="0"/>
              </a:rPr>
              <a:t>HƯỚNG </a:t>
            </a:r>
            <a:r>
              <a:rPr lang="vi-VN" altLang="en-US" sz="2800" b="1" dirty="0">
                <a:solidFill>
                  <a:schemeClr val="accent6"/>
                </a:solidFill>
                <a:cs typeface="Times New Roman" panose="02020603050405020304" pitchFamily="18" charset="0"/>
              </a:rPr>
              <a:t>DẪN NHẬP</a:t>
            </a:r>
            <a:r>
              <a:rPr lang="en-US" altLang="en-US" sz="2800" b="1" dirty="0">
                <a:solidFill>
                  <a:schemeClr val="accent6"/>
                </a:solidFill>
                <a:cs typeface="Times New Roman" panose="02020603050405020304" pitchFamily="18" charset="0"/>
              </a:rPr>
              <a:t> BIỂU</a:t>
            </a:r>
          </a:p>
        </p:txBody>
      </p:sp>
      <p:sp>
        <p:nvSpPr>
          <p:cNvPr id="3" name="TextBox 2"/>
          <p:cNvSpPr txBox="1"/>
          <p:nvPr/>
        </p:nvSpPr>
        <p:spPr>
          <a:xfrm>
            <a:off x="457200" y="1023119"/>
            <a:ext cx="5561138" cy="369332"/>
          </a:xfrm>
          <a:prstGeom prst="rect">
            <a:avLst/>
          </a:prstGeom>
          <a:noFill/>
        </p:spPr>
        <p:txBody>
          <a:bodyPr wrap="none" rtlCol="0">
            <a:spAutoFit/>
          </a:bodyPr>
          <a:lstStyle/>
          <a:p>
            <a:r>
              <a:rPr lang="vi-VN" sz="1800" dirty="0"/>
              <a:t>Bước 4: Khi nhập xong 1 biểu thì tiến hành xuất biểu mẫu</a:t>
            </a:r>
            <a:endParaRPr lang="en-GB" sz="1800"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8581950" cy="3333527"/>
          </a:xfrm>
          <a:prstGeom prst="rect">
            <a:avLst/>
          </a:prstGeom>
          <a:noFill/>
          <a:ln>
            <a:noFill/>
          </a:ln>
        </p:spPr>
      </p:pic>
    </p:spTree>
    <p:extLst>
      <p:ext uri="{BB962C8B-B14F-4D97-AF65-F5344CB8AC3E}">
        <p14:creationId xmlns:p14="http://schemas.microsoft.com/office/powerpoint/2010/main" val="4062321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539750" y="101600"/>
            <a:ext cx="8947150" cy="685800"/>
          </a:xfrm>
          <a:noFill/>
        </p:spPr>
        <p:txBody>
          <a:bodyPr/>
          <a:lstStyle/>
          <a:p>
            <a:pPr eaLnBrk="1" hangingPunct="1"/>
            <a:r>
              <a:rPr lang="vi-VN" altLang="en-US" sz="2800" b="1" dirty="0">
                <a:solidFill>
                  <a:schemeClr val="accent6"/>
                </a:solidFill>
                <a:cs typeface="Times New Roman" panose="02020603050405020304" pitchFamily="18" charset="0"/>
              </a:rPr>
              <a:t>HƯỚNG DẪN NHẬP</a:t>
            </a:r>
            <a:r>
              <a:rPr lang="en-US" altLang="en-US" sz="2800" b="1" dirty="0">
                <a:solidFill>
                  <a:schemeClr val="accent6"/>
                </a:solidFill>
                <a:cs typeface="Times New Roman" panose="02020603050405020304" pitchFamily="18" charset="0"/>
              </a:rPr>
              <a:t> BIỂU</a:t>
            </a:r>
          </a:p>
        </p:txBody>
      </p:sp>
      <p:sp>
        <p:nvSpPr>
          <p:cNvPr id="3" name="TextBox 2"/>
          <p:cNvSpPr txBox="1"/>
          <p:nvPr/>
        </p:nvSpPr>
        <p:spPr>
          <a:xfrm>
            <a:off x="179512" y="1023119"/>
            <a:ext cx="8850500" cy="646331"/>
          </a:xfrm>
          <a:prstGeom prst="rect">
            <a:avLst/>
          </a:prstGeom>
          <a:noFill/>
        </p:spPr>
        <p:txBody>
          <a:bodyPr wrap="none" rtlCol="0">
            <a:spAutoFit/>
          </a:bodyPr>
          <a:lstStyle/>
          <a:p>
            <a:r>
              <a:rPr lang="vi-VN" sz="1800" dirty="0"/>
              <a:t>Bước 5: Sau khi xuất biểu mẫu thành công, quý đơn vị mang các biểu mẫu đi ký và đóng dấu.</a:t>
            </a:r>
          </a:p>
          <a:p>
            <a:r>
              <a:rPr lang="vi-VN" sz="1800" dirty="0"/>
              <a:t>Các biểu mẫu đã ký, đóng dấu sẽ scan thành file PDF để tải lên web</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62" y="1916832"/>
            <a:ext cx="7686799" cy="3904258"/>
          </a:xfrm>
          <a:prstGeom prst="rect">
            <a:avLst/>
          </a:prstGeom>
          <a:noFill/>
          <a:ln>
            <a:noFill/>
          </a:ln>
        </p:spPr>
      </p:pic>
    </p:spTree>
    <p:extLst>
      <p:ext uri="{BB962C8B-B14F-4D97-AF65-F5344CB8AC3E}">
        <p14:creationId xmlns:p14="http://schemas.microsoft.com/office/powerpoint/2010/main" val="1268032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683568" y="1772816"/>
            <a:ext cx="8064896" cy="3312368"/>
          </a:xfrm>
          <a:noFill/>
        </p:spPr>
        <p:txBody>
          <a:bodyPr/>
          <a:lstStyle/>
          <a:p>
            <a:pPr eaLnBrk="1" hangingPunct="1"/>
            <a:r>
              <a:rPr lang="en-US" altLang="en-US" sz="3600" b="1" dirty="0">
                <a:solidFill>
                  <a:schemeClr val="accent6"/>
                </a:solidFill>
              </a:rPr>
              <a:t>IV. </a:t>
            </a:r>
            <a:r>
              <a:rPr lang="vi-VN" altLang="en-US" sz="3600" b="1" dirty="0" smtClean="0">
                <a:solidFill>
                  <a:schemeClr val="accent6"/>
                </a:solidFill>
              </a:rPr>
              <a:t>HƯỚNG DẪN MỘT SỐ LỖI THƯỜNG GẶP</a:t>
            </a:r>
            <a:endParaRPr lang="vi-VN" altLang="en-US" sz="3400" b="1" dirty="0">
              <a:solidFill>
                <a:schemeClr val="accent6"/>
              </a:solidFill>
              <a:cs typeface="Times New Roman" panose="02020603050405020304" pitchFamily="18" charset="0"/>
            </a:endParaRPr>
          </a:p>
        </p:txBody>
      </p:sp>
      <p:sp>
        <p:nvSpPr>
          <p:cNvPr id="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spTree>
    <p:extLst>
      <p:ext uri="{BB962C8B-B14F-4D97-AF65-F5344CB8AC3E}">
        <p14:creationId xmlns:p14="http://schemas.microsoft.com/office/powerpoint/2010/main" val="391774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464034" y="1340768"/>
            <a:ext cx="8280920" cy="648072"/>
          </a:xfrm>
          <a:noFill/>
        </p:spPr>
        <p:txBody>
          <a:bodyPr/>
          <a:lstStyle/>
          <a:p>
            <a:pPr algn="l" eaLnBrk="1" hangingPunct="1"/>
            <a:r>
              <a:rPr lang="en-US" altLang="en-US" sz="1800" b="1" dirty="0" smtClean="0">
                <a:solidFill>
                  <a:schemeClr val="accent6"/>
                </a:solidFill>
                <a:cs typeface="Times New Roman" panose="02020603050405020304" pitchFamily="18" charset="0"/>
              </a:rPr>
              <a:t>1. </a:t>
            </a:r>
            <a:r>
              <a:rPr lang="en-US" altLang="en-US" sz="1800" b="1" dirty="0" err="1" smtClean="0">
                <a:solidFill>
                  <a:schemeClr val="accent6"/>
                </a:solidFill>
                <a:cs typeface="Times New Roman" panose="02020603050405020304" pitchFamily="18" charset="0"/>
              </a:rPr>
              <a:t>Sai</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thông</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tư</a:t>
            </a:r>
            <a:r>
              <a:rPr lang="en-US" altLang="en-US" sz="1800" b="1" dirty="0">
                <a:solidFill>
                  <a:schemeClr val="accent6"/>
                </a:solidFill>
                <a:cs typeface="Times New Roman" panose="02020603050405020304" pitchFamily="18" charset="0"/>
              </a:rPr>
              <a:t> </a:t>
            </a:r>
            <a:r>
              <a:rPr lang="en-US" altLang="en-US" sz="1800" b="1" dirty="0" smtClean="0">
                <a:solidFill>
                  <a:schemeClr val="accent6"/>
                </a:solidFill>
                <a:cs typeface="Times New Roman" panose="02020603050405020304" pitchFamily="18" charset="0"/>
              </a:rPr>
              <a:t/>
            </a:r>
            <a:br>
              <a:rPr lang="en-US" altLang="en-US" sz="1800" b="1" dirty="0" smtClean="0">
                <a:solidFill>
                  <a:schemeClr val="accent6"/>
                </a:solidFill>
                <a:cs typeface="Times New Roman" panose="02020603050405020304" pitchFamily="18" charset="0"/>
              </a:rPr>
            </a:br>
            <a:r>
              <a:rPr lang="en-US" altLang="en-US" sz="1800" b="1" dirty="0" smtClean="0">
                <a:solidFill>
                  <a:schemeClr val="accent6"/>
                </a:solidFill>
                <a:cs typeface="Times New Roman" panose="02020603050405020304" pitchFamily="18" charset="0"/>
              </a:rPr>
              <a:t>- TT15/2018/TT-BKHCN </a:t>
            </a:r>
            <a:r>
              <a:rPr lang="en-US" altLang="en-US" sz="1800" b="1" dirty="0" err="1" smtClean="0">
                <a:solidFill>
                  <a:schemeClr val="accent6"/>
                </a:solidFill>
                <a:cs typeface="Times New Roman" panose="02020603050405020304" pitchFamily="18" charset="0"/>
              </a:rPr>
              <a:t>thay</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thế</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cho</a:t>
            </a:r>
            <a:r>
              <a:rPr lang="en-US" altLang="en-US" sz="1800" b="1" dirty="0" smtClean="0">
                <a:solidFill>
                  <a:schemeClr val="accent6"/>
                </a:solidFill>
                <a:cs typeface="Times New Roman" panose="02020603050405020304" pitchFamily="18" charset="0"/>
              </a:rPr>
              <a:t> TT 25, 26/2015/TT-BKHCN</a:t>
            </a:r>
            <a:br>
              <a:rPr lang="en-US" altLang="en-US" sz="1800" b="1" dirty="0" smtClean="0">
                <a:solidFill>
                  <a:schemeClr val="accent6"/>
                </a:solidFill>
                <a:cs typeface="Times New Roman" panose="02020603050405020304" pitchFamily="18" charset="0"/>
              </a:rPr>
            </a:b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Đầu</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mối</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tổng</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hợp</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báo</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cáo</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là</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Sở</a:t>
            </a:r>
            <a:r>
              <a:rPr lang="en-US" altLang="en-US" sz="1800" b="1" dirty="0" smtClean="0">
                <a:solidFill>
                  <a:schemeClr val="accent6"/>
                </a:solidFill>
                <a:cs typeface="Times New Roman" panose="02020603050405020304" pitchFamily="18" charset="0"/>
              </a:rPr>
              <a:t> KH&amp;CN, </a:t>
            </a:r>
            <a:r>
              <a:rPr lang="vi-VN" altLang="en-US" sz="1800" b="1" dirty="0">
                <a:solidFill>
                  <a:schemeClr val="accent6"/>
                </a:solidFill>
                <a:cs typeface="Times New Roman" panose="02020603050405020304" pitchFamily="18" charset="0"/>
              </a:rPr>
              <a:t>Các cơ quan, đơn vị thuộc các Bộ, cơ quan ngang Bộ, cơ quan thuộc Chính phủ, Viện Kiểm sát nhân dân tối cao, Tòa án nhân dân tối cao được giao nhiệm vụ thống kê khoa học và công nghệ</a:t>
            </a:r>
          </a:p>
        </p:txBody>
      </p:sp>
      <p:sp>
        <p:nvSpPr>
          <p:cNvPr id="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5677" y="2492896"/>
            <a:ext cx="7427045" cy="410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2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611560" y="1052736"/>
            <a:ext cx="7416824" cy="648072"/>
          </a:xfrm>
          <a:noFill/>
        </p:spPr>
        <p:txBody>
          <a:bodyPr/>
          <a:lstStyle/>
          <a:p>
            <a:pPr algn="l" eaLnBrk="1" hangingPunct="1"/>
            <a:r>
              <a:rPr lang="en-US" altLang="en-US" sz="1800" b="1" dirty="0" smtClean="0">
                <a:solidFill>
                  <a:schemeClr val="accent6"/>
                </a:solidFill>
                <a:cs typeface="Times New Roman" panose="02020603050405020304" pitchFamily="18" charset="0"/>
              </a:rPr>
              <a:t>2. </a:t>
            </a:r>
            <a:r>
              <a:rPr lang="en-US" altLang="en-US" sz="1800" b="1" dirty="0" err="1" smtClean="0">
                <a:solidFill>
                  <a:schemeClr val="accent6"/>
                </a:solidFill>
                <a:cs typeface="Times New Roman" panose="02020603050405020304" pitchFamily="18" charset="0"/>
              </a:rPr>
              <a:t>Nhập</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sai</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năm</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báo</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cáo</a:t>
            </a:r>
            <a:endParaRPr lang="vi-VN" altLang="en-US" sz="1800" b="1" dirty="0">
              <a:solidFill>
                <a:schemeClr val="accent6"/>
              </a:solidFill>
              <a:cs typeface="Times New Roman" panose="02020603050405020304" pitchFamily="18" charset="0"/>
            </a:endParaRPr>
          </a:p>
        </p:txBody>
      </p:sp>
      <p:sp>
        <p:nvSpPr>
          <p:cNvPr id="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5" y="1700808"/>
            <a:ext cx="844291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641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611560" y="1052736"/>
            <a:ext cx="7416824" cy="648072"/>
          </a:xfrm>
          <a:noFill/>
        </p:spPr>
        <p:txBody>
          <a:bodyPr/>
          <a:lstStyle/>
          <a:p>
            <a:pPr algn="l" eaLnBrk="1" hangingPunct="1"/>
            <a:r>
              <a:rPr lang="en-US" altLang="en-US" sz="1800" b="1" dirty="0" smtClean="0">
                <a:solidFill>
                  <a:schemeClr val="accent6"/>
                </a:solidFill>
                <a:cs typeface="Times New Roman" panose="02020603050405020304" pitchFamily="18" charset="0"/>
              </a:rPr>
              <a:t>3. </a:t>
            </a:r>
            <a:r>
              <a:rPr lang="en-US" altLang="en-US" sz="1800" b="1" dirty="0" err="1" smtClean="0">
                <a:solidFill>
                  <a:schemeClr val="accent6"/>
                </a:solidFill>
                <a:cs typeface="Times New Roman" panose="02020603050405020304" pitchFamily="18" charset="0"/>
              </a:rPr>
              <a:t>Không</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biết</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cách</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vào</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biểu</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mẫu</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báo</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cáo</a:t>
            </a:r>
            <a:endParaRPr lang="vi-VN" altLang="en-US" sz="1800" b="1" dirty="0">
              <a:solidFill>
                <a:schemeClr val="accent6"/>
              </a:solidFill>
              <a:cs typeface="Times New Roman" panose="02020603050405020304" pitchFamily="18" charset="0"/>
            </a:endParaRPr>
          </a:p>
        </p:txBody>
      </p:sp>
      <p:sp>
        <p:nvSpPr>
          <p:cNvPr id="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16832"/>
            <a:ext cx="8653152" cy="380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69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611560" y="1052736"/>
            <a:ext cx="7416824" cy="648072"/>
          </a:xfrm>
          <a:noFill/>
        </p:spPr>
        <p:txBody>
          <a:bodyPr/>
          <a:lstStyle/>
          <a:p>
            <a:pPr algn="l" eaLnBrk="1" hangingPunct="1"/>
            <a:r>
              <a:rPr lang="en-US" altLang="en-US" sz="1800" b="1" dirty="0" smtClean="0">
                <a:solidFill>
                  <a:schemeClr val="accent6"/>
                </a:solidFill>
                <a:cs typeface="Times New Roman" panose="02020603050405020304" pitchFamily="18" charset="0"/>
              </a:rPr>
              <a:t>4. </a:t>
            </a:r>
            <a:r>
              <a:rPr lang="en-US" altLang="en-US" sz="1800" b="1" dirty="0" err="1" smtClean="0">
                <a:solidFill>
                  <a:schemeClr val="accent6"/>
                </a:solidFill>
                <a:cs typeface="Times New Roman" panose="02020603050405020304" pitchFamily="18" charset="0"/>
              </a:rPr>
              <a:t>Không</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nhập</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được</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biểu</a:t>
            </a:r>
            <a:endParaRPr lang="vi-VN" altLang="en-US" sz="1800" b="1" dirty="0">
              <a:solidFill>
                <a:schemeClr val="accent6"/>
              </a:solidFill>
              <a:cs typeface="Times New Roman" panose="02020603050405020304" pitchFamily="18" charset="0"/>
            </a:endParaRPr>
          </a:p>
        </p:txBody>
      </p:sp>
      <p:sp>
        <p:nvSpPr>
          <p:cNvPr id="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00808"/>
            <a:ext cx="7956376" cy="489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424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611560" y="1052736"/>
            <a:ext cx="7416824" cy="648072"/>
          </a:xfrm>
          <a:noFill/>
        </p:spPr>
        <p:txBody>
          <a:bodyPr/>
          <a:lstStyle/>
          <a:p>
            <a:pPr algn="l" eaLnBrk="1" hangingPunct="1"/>
            <a:r>
              <a:rPr lang="en-US" altLang="en-US" sz="1800" b="1" dirty="0" smtClean="0">
                <a:solidFill>
                  <a:schemeClr val="accent6"/>
                </a:solidFill>
                <a:cs typeface="Times New Roman" panose="02020603050405020304" pitchFamily="18" charset="0"/>
              </a:rPr>
              <a:t>5. </a:t>
            </a:r>
            <a:r>
              <a:rPr lang="en-US" altLang="en-US" sz="1800" b="1" dirty="0" err="1" smtClean="0">
                <a:solidFill>
                  <a:schemeClr val="accent6"/>
                </a:solidFill>
                <a:cs typeface="Times New Roman" panose="02020603050405020304" pitchFamily="18" charset="0"/>
              </a:rPr>
              <a:t>Lỗi</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hiển</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thị</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cột</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tổng</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số</a:t>
            </a:r>
            <a:r>
              <a:rPr lang="en-US" altLang="en-US" sz="1800" b="1" dirty="0" smtClean="0">
                <a:solidFill>
                  <a:schemeClr val="accent6"/>
                </a:solidFill>
                <a:cs typeface="Times New Roman" panose="02020603050405020304" pitchFamily="18" charset="0"/>
              </a:rPr>
              <a:t> chia </a:t>
            </a:r>
            <a:r>
              <a:rPr lang="en-US" altLang="en-US" sz="1800" b="1" dirty="0" err="1" smtClean="0">
                <a:solidFill>
                  <a:schemeClr val="accent6"/>
                </a:solidFill>
                <a:cs typeface="Times New Roman" panose="02020603050405020304" pitchFamily="18" charset="0"/>
              </a:rPr>
              <a:t>theo</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ngành</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kinh</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tế</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tại</a:t>
            </a:r>
            <a:r>
              <a:rPr lang="en-US" altLang="en-US" sz="1800" b="1" dirty="0" smtClean="0">
                <a:solidFill>
                  <a:schemeClr val="accent6"/>
                </a:solidFill>
                <a:cs typeface="Times New Roman" panose="02020603050405020304" pitchFamily="18" charset="0"/>
              </a:rPr>
              <a:t> </a:t>
            </a:r>
            <a:r>
              <a:rPr lang="en-US" altLang="en-US" sz="1800" b="1" dirty="0" err="1" smtClean="0">
                <a:solidFill>
                  <a:schemeClr val="accent6"/>
                </a:solidFill>
                <a:cs typeface="Times New Roman" panose="02020603050405020304" pitchFamily="18" charset="0"/>
              </a:rPr>
              <a:t>biểu</a:t>
            </a:r>
            <a:r>
              <a:rPr lang="en-US" altLang="en-US" sz="1800" b="1" dirty="0" smtClean="0">
                <a:solidFill>
                  <a:schemeClr val="accent6"/>
                </a:solidFill>
                <a:cs typeface="Times New Roman" panose="02020603050405020304" pitchFamily="18" charset="0"/>
              </a:rPr>
              <a:t> 6,7</a:t>
            </a:r>
            <a:endParaRPr lang="vi-VN" altLang="en-US" sz="1800" b="1" dirty="0">
              <a:solidFill>
                <a:schemeClr val="accent6"/>
              </a:solidFill>
              <a:cs typeface="Times New Roman" panose="02020603050405020304" pitchFamily="18" charset="0"/>
            </a:endParaRPr>
          </a:p>
        </p:txBody>
      </p:sp>
      <p:sp>
        <p:nvSpPr>
          <p:cNvPr id="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22" y="4797152"/>
            <a:ext cx="8638902" cy="128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1736328"/>
            <a:ext cx="1402948" cy="369332"/>
          </a:xfrm>
          <a:prstGeom prst="rect">
            <a:avLst/>
          </a:prstGeom>
          <a:noFill/>
        </p:spPr>
        <p:txBody>
          <a:bodyPr wrap="none" rtlCol="0">
            <a:spAutoFit/>
          </a:bodyPr>
          <a:lstStyle/>
          <a:p>
            <a:r>
              <a:rPr lang="en-US" sz="1800" dirty="0" err="1" smtClean="0"/>
              <a:t>Biểu</a:t>
            </a:r>
            <a:r>
              <a:rPr lang="en-US" sz="1800" dirty="0"/>
              <a:t> </a:t>
            </a:r>
            <a:r>
              <a:rPr lang="en-US" sz="1800" dirty="0" smtClean="0"/>
              <a:t>ban </a:t>
            </a:r>
            <a:r>
              <a:rPr lang="en-US" sz="1800" dirty="0" err="1" smtClean="0"/>
              <a:t>đầu</a:t>
            </a:r>
            <a:endParaRPr lang="en-GB" sz="1800"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74" y="2420888"/>
            <a:ext cx="8529339" cy="167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55576" y="4211796"/>
            <a:ext cx="3217547" cy="369332"/>
          </a:xfrm>
          <a:prstGeom prst="rect">
            <a:avLst/>
          </a:prstGeom>
          <a:noFill/>
        </p:spPr>
        <p:txBody>
          <a:bodyPr wrap="none" rtlCol="0">
            <a:spAutoFit/>
          </a:bodyPr>
          <a:lstStyle/>
          <a:p>
            <a:r>
              <a:rPr lang="en-US" sz="1800" dirty="0" err="1" smtClean="0"/>
              <a:t>Biểu</a:t>
            </a:r>
            <a:r>
              <a:rPr lang="en-US" sz="1800" dirty="0"/>
              <a:t> </a:t>
            </a:r>
            <a:r>
              <a:rPr lang="en-US" sz="1800" dirty="0" err="1" smtClean="0"/>
              <a:t>sau</a:t>
            </a:r>
            <a:r>
              <a:rPr lang="en-US" sz="1800" dirty="0" smtClean="0"/>
              <a:t> </a:t>
            </a:r>
            <a:r>
              <a:rPr lang="en-US" sz="1800" dirty="0" err="1" smtClean="0"/>
              <a:t>khi</a:t>
            </a:r>
            <a:r>
              <a:rPr lang="en-US" sz="1800" dirty="0" smtClean="0"/>
              <a:t> </a:t>
            </a:r>
            <a:r>
              <a:rPr lang="en-US" sz="1800" dirty="0" err="1" smtClean="0"/>
              <a:t>xóa</a:t>
            </a:r>
            <a:r>
              <a:rPr lang="en-US" sz="1800" dirty="0" smtClean="0"/>
              <a:t> 1 </a:t>
            </a:r>
            <a:r>
              <a:rPr lang="en-US" sz="1800" dirty="0" err="1" smtClean="0"/>
              <a:t>ngành</a:t>
            </a:r>
            <a:r>
              <a:rPr lang="en-US" sz="1800" dirty="0" smtClean="0"/>
              <a:t> </a:t>
            </a:r>
            <a:r>
              <a:rPr lang="en-US" sz="1800" dirty="0" err="1" smtClean="0"/>
              <a:t>kinh</a:t>
            </a:r>
            <a:r>
              <a:rPr lang="en-US" sz="1800" dirty="0" smtClean="0"/>
              <a:t> </a:t>
            </a:r>
            <a:r>
              <a:rPr lang="en-US" sz="1800" dirty="0" err="1" smtClean="0"/>
              <a:t>tế</a:t>
            </a:r>
            <a:endParaRPr lang="en-GB" sz="1800" dirty="0"/>
          </a:p>
        </p:txBody>
      </p:sp>
      <p:sp>
        <p:nvSpPr>
          <p:cNvPr id="11" name="TextBox 10"/>
          <p:cNvSpPr txBox="1"/>
          <p:nvPr/>
        </p:nvSpPr>
        <p:spPr>
          <a:xfrm>
            <a:off x="2152794" y="6237312"/>
            <a:ext cx="6641562" cy="369332"/>
          </a:xfrm>
          <a:prstGeom prst="rect">
            <a:avLst/>
          </a:prstGeom>
          <a:noFill/>
        </p:spPr>
        <p:txBody>
          <a:bodyPr wrap="none" rtlCol="0">
            <a:spAutoFit/>
          </a:bodyPr>
          <a:lstStyle/>
          <a:p>
            <a:r>
              <a:rPr lang="en-US" sz="1800" dirty="0" err="1" smtClean="0"/>
              <a:t>Hướng</a:t>
            </a:r>
            <a:r>
              <a:rPr lang="en-US" sz="1800" dirty="0" smtClean="0"/>
              <a:t> </a:t>
            </a:r>
            <a:r>
              <a:rPr lang="en-US" sz="1800" dirty="0" err="1" smtClean="0"/>
              <a:t>xử</a:t>
            </a:r>
            <a:r>
              <a:rPr lang="en-US" sz="1800" dirty="0" smtClean="0"/>
              <a:t> </a:t>
            </a:r>
            <a:r>
              <a:rPr lang="en-US" sz="1800" dirty="0" err="1" smtClean="0"/>
              <a:t>lý</a:t>
            </a:r>
            <a:r>
              <a:rPr lang="en-US" sz="1800" dirty="0" smtClean="0"/>
              <a:t>: </a:t>
            </a:r>
            <a:r>
              <a:rPr lang="en-US" sz="1800" dirty="0" err="1" smtClean="0"/>
              <a:t>xóa</a:t>
            </a:r>
            <a:r>
              <a:rPr lang="en-US" sz="1800" dirty="0" smtClean="0"/>
              <a:t> </a:t>
            </a:r>
            <a:r>
              <a:rPr lang="en-US" sz="1800" dirty="0" err="1" smtClean="0"/>
              <a:t>thông</a:t>
            </a:r>
            <a:r>
              <a:rPr lang="en-US" sz="1800" dirty="0" smtClean="0"/>
              <a:t> tin </a:t>
            </a:r>
            <a:r>
              <a:rPr lang="en-US" sz="1800" dirty="0" err="1" smtClean="0"/>
              <a:t>của</a:t>
            </a:r>
            <a:r>
              <a:rPr lang="en-US" sz="1800" dirty="0" smtClean="0"/>
              <a:t> </a:t>
            </a:r>
            <a:r>
              <a:rPr lang="en-US" sz="1800" dirty="0" err="1" smtClean="0"/>
              <a:t>các</a:t>
            </a:r>
            <a:r>
              <a:rPr lang="en-US" sz="1800" dirty="0" smtClean="0"/>
              <a:t> </a:t>
            </a:r>
            <a:r>
              <a:rPr lang="en-US" sz="1800" dirty="0" err="1" smtClean="0"/>
              <a:t>ngành</a:t>
            </a:r>
            <a:r>
              <a:rPr lang="en-US" sz="1800" dirty="0" smtClean="0"/>
              <a:t> </a:t>
            </a:r>
            <a:r>
              <a:rPr lang="en-US" sz="1800" dirty="0" err="1" smtClean="0"/>
              <a:t>kinh</a:t>
            </a:r>
            <a:r>
              <a:rPr lang="en-US" sz="1800" dirty="0" smtClean="0"/>
              <a:t> </a:t>
            </a:r>
            <a:r>
              <a:rPr lang="en-US" sz="1800" dirty="0" err="1" smtClean="0"/>
              <a:t>tế</a:t>
            </a:r>
            <a:r>
              <a:rPr lang="en-US" sz="1800" dirty="0" smtClean="0"/>
              <a:t> </a:t>
            </a:r>
            <a:r>
              <a:rPr lang="en-US" sz="1800" dirty="0" err="1" smtClean="0"/>
              <a:t>phía</a:t>
            </a:r>
            <a:r>
              <a:rPr lang="en-US" sz="1800" dirty="0" smtClean="0"/>
              <a:t> </a:t>
            </a:r>
            <a:r>
              <a:rPr lang="en-US" sz="1800" dirty="0" err="1" smtClean="0"/>
              <a:t>trên</a:t>
            </a:r>
            <a:r>
              <a:rPr lang="en-US" sz="1800" dirty="0" smtClean="0"/>
              <a:t> </a:t>
            </a:r>
            <a:r>
              <a:rPr lang="en-US" sz="1800" dirty="0" err="1" smtClean="0"/>
              <a:t>và</a:t>
            </a:r>
            <a:r>
              <a:rPr lang="en-US" sz="1800" dirty="0" smtClean="0"/>
              <a:t> </a:t>
            </a:r>
            <a:r>
              <a:rPr lang="en-US" sz="1800" dirty="0" err="1" smtClean="0"/>
              <a:t>nhập</a:t>
            </a:r>
            <a:r>
              <a:rPr lang="en-US" sz="1800" dirty="0" smtClean="0"/>
              <a:t> </a:t>
            </a:r>
            <a:r>
              <a:rPr lang="en-US" sz="1800" dirty="0" err="1" smtClean="0"/>
              <a:t>lại</a:t>
            </a:r>
            <a:endParaRPr lang="en-GB" sz="1800" dirty="0"/>
          </a:p>
        </p:txBody>
      </p:sp>
      <p:sp>
        <p:nvSpPr>
          <p:cNvPr id="3" name="Right Arrow 2"/>
          <p:cNvSpPr/>
          <p:nvPr/>
        </p:nvSpPr>
        <p:spPr bwMode="auto">
          <a:xfrm>
            <a:off x="755576" y="6237312"/>
            <a:ext cx="1224136" cy="3693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GB"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9129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3"/>
          <p:cNvSpPr txBox="1">
            <a:spLocks noChangeArrowheads="1"/>
          </p:cNvSpPr>
          <p:nvPr/>
        </p:nvSpPr>
        <p:spPr bwMode="auto">
          <a:xfrm>
            <a:off x="846138" y="120650"/>
            <a:ext cx="8229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ts val="600"/>
              </a:spcBef>
              <a:spcAft>
                <a:spcPts val="600"/>
              </a:spcAft>
              <a:buFontTx/>
              <a:buNone/>
            </a:pPr>
            <a:r>
              <a:rPr lang="en-US" altLang="en-US" sz="2300" b="1" dirty="0">
                <a:solidFill>
                  <a:schemeClr val="accent6"/>
                </a:solidFill>
                <a:latin typeface="Constantia" panose="02030602050306030303" pitchFamily="18" charset="0"/>
                <a:ea typeface="SimSun" panose="02010600030101010101" pitchFamily="2" charset="-122"/>
              </a:rPr>
              <a:t>CỤC THÔNG TIN KHOA HỌC VÀ CÔNG NGHỆ QUỐC GIA</a:t>
            </a:r>
          </a:p>
        </p:txBody>
      </p:sp>
      <p:sp>
        <p:nvSpPr>
          <p:cNvPr id="50181" name="Rectangle 78"/>
          <p:cNvSpPr txBox="1">
            <a:spLocks noChangeArrowheads="1"/>
          </p:cNvSpPr>
          <p:nvPr/>
        </p:nvSpPr>
        <p:spPr bwMode="auto">
          <a:xfrm>
            <a:off x="290513" y="1082675"/>
            <a:ext cx="87852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Y" altLang="en-US" sz="7200">
                <a:solidFill>
                  <a:schemeClr val="accent2"/>
                </a:solidFill>
                <a:latin typeface="Cambria" panose="02040503050406030204" pitchFamily="18" charset="0"/>
              </a:rPr>
              <a:t>Xin cảm ơn!</a:t>
            </a:r>
            <a:endParaRPr lang="es-ES" altLang="en-US" sz="7200">
              <a:solidFill>
                <a:schemeClr val="accent2"/>
              </a:solidFill>
              <a:latin typeface="Cambria" panose="02040503050406030204" pitchFamily="18" charset="0"/>
            </a:endParaRPr>
          </a:p>
        </p:txBody>
      </p:sp>
      <p:pic>
        <p:nvPicPr>
          <p:cNvPr id="501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3530600"/>
            <a:ext cx="20955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95688"/>
            <a:ext cx="24050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552825"/>
            <a:ext cx="2859087"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900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타원 100"/>
          <p:cNvSpPr/>
          <p:nvPr/>
        </p:nvSpPr>
        <p:spPr>
          <a:xfrm>
            <a:off x="-1120055" y="1675941"/>
            <a:ext cx="3581400" cy="3581400"/>
          </a:xfrm>
          <a:prstGeom prst="ellipse">
            <a:avLst/>
          </a:prstGeom>
          <a:noFill/>
          <a:ln w="15875">
            <a:solidFill>
              <a:schemeClr val="accent1">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p>
        </p:txBody>
      </p:sp>
      <p:sp>
        <p:nvSpPr>
          <p:cNvPr id="35" name="타원 34"/>
          <p:cNvSpPr/>
          <p:nvPr/>
        </p:nvSpPr>
        <p:spPr>
          <a:xfrm>
            <a:off x="-829543" y="1938922"/>
            <a:ext cx="3000376" cy="3000375"/>
          </a:xfrm>
          <a:prstGeom prst="ellipse">
            <a:avLst/>
          </a:prstGeom>
          <a:solidFill>
            <a:schemeClr val="bg1">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pic>
        <p:nvPicPr>
          <p:cNvPr id="36" name="Picture 4" descr="G:\2010년-kim's file\BIZDESIGN-MARKETING\다이어그램 부속이미지\지구01.png"/>
          <p:cNvPicPr>
            <a:picLocks noChangeAspect="1" noChangeArrowheads="1"/>
          </p:cNvPicPr>
          <p:nvPr/>
        </p:nvPicPr>
        <p:blipFill>
          <a:blip r:embed="rId3" cstate="print"/>
          <a:srcRect/>
          <a:stretch>
            <a:fillRect/>
          </a:stretch>
        </p:blipFill>
        <p:spPr bwMode="auto">
          <a:xfrm>
            <a:off x="-643841" y="2124653"/>
            <a:ext cx="2628900" cy="2628900"/>
          </a:xfrm>
          <a:prstGeom prst="rect">
            <a:avLst/>
          </a:prstGeom>
          <a:noFill/>
          <a:effectLst>
            <a:softEdge rad="31750"/>
          </a:effectLst>
        </p:spPr>
      </p:pic>
      <p:sp>
        <p:nvSpPr>
          <p:cNvPr id="37" name="모서리가 둥근 직사각형 36"/>
          <p:cNvSpPr/>
          <p:nvPr/>
        </p:nvSpPr>
        <p:spPr>
          <a:xfrm>
            <a:off x="2437357" y="3042162"/>
            <a:ext cx="6490117" cy="642942"/>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p>
        </p:txBody>
      </p:sp>
      <p:sp>
        <p:nvSpPr>
          <p:cNvPr id="38" name="모서리가 둥근 직사각형 37"/>
          <p:cNvSpPr/>
          <p:nvPr/>
        </p:nvSpPr>
        <p:spPr>
          <a:xfrm>
            <a:off x="1950148" y="4574708"/>
            <a:ext cx="6977326" cy="642942"/>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sp>
        <p:nvSpPr>
          <p:cNvPr id="41" name="모서리가 둥근 직사각형 40"/>
          <p:cNvSpPr/>
          <p:nvPr/>
        </p:nvSpPr>
        <p:spPr>
          <a:xfrm>
            <a:off x="1780270" y="1507744"/>
            <a:ext cx="7192956" cy="642942"/>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sp>
        <p:nvSpPr>
          <p:cNvPr id="4116" name="TextBox 43"/>
          <p:cNvSpPr txBox="1">
            <a:spLocks noChangeArrowheads="1"/>
          </p:cNvSpPr>
          <p:nvPr/>
        </p:nvSpPr>
        <p:spPr bwMode="auto">
          <a:xfrm>
            <a:off x="2507361" y="1541114"/>
            <a:ext cx="6422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300"/>
              </a:spcBef>
              <a:spcAft>
                <a:spcPts val="300"/>
              </a:spcAft>
              <a:buFontTx/>
              <a:buNone/>
              <a:defRPr/>
            </a:pPr>
            <a:r>
              <a:rPr kumimoji="1" lang="en-US" altLang="en-US" sz="1800" b="1" dirty="0" err="1">
                <a:solidFill>
                  <a:srgbClr val="002060"/>
                </a:solidFill>
                <a:latin typeface="+mj-lt"/>
                <a:ea typeface="HY헤드라인M"/>
                <a:cs typeface="Times New Roman" panose="02020603050405020304" pitchFamily="18" charset="0"/>
              </a:rPr>
              <a:t>Đánh</a:t>
            </a:r>
            <a:r>
              <a:rPr kumimoji="1" lang="en-US" altLang="en-US" sz="1800" b="1" dirty="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giá</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tình</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hình</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thực</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hiện</a:t>
            </a:r>
            <a:r>
              <a:rPr kumimoji="1" lang="en-US" altLang="en-US" sz="1800" b="1" dirty="0" smtClean="0">
                <a:solidFill>
                  <a:srgbClr val="002060"/>
                </a:solidFill>
                <a:latin typeface="+mj-lt"/>
                <a:ea typeface="HY헤드라인M"/>
                <a:cs typeface="Times New Roman" panose="02020603050405020304" pitchFamily="18" charset="0"/>
              </a:rPr>
              <a:t> CĐBCTK </a:t>
            </a:r>
            <a:r>
              <a:rPr kumimoji="1" lang="en-US" altLang="en-US" sz="1800" b="1" dirty="0" err="1" smtClean="0">
                <a:solidFill>
                  <a:srgbClr val="002060"/>
                </a:solidFill>
                <a:latin typeface="+mj-lt"/>
                <a:ea typeface="HY헤드라인M"/>
                <a:cs typeface="Times New Roman" panose="02020603050405020304" pitchFamily="18" charset="0"/>
              </a:rPr>
              <a:t>ngành</a:t>
            </a:r>
            <a:r>
              <a:rPr kumimoji="1" lang="en-US" altLang="en-US" sz="1800" b="1" dirty="0" smtClean="0">
                <a:solidFill>
                  <a:srgbClr val="002060"/>
                </a:solidFill>
                <a:latin typeface="+mj-lt"/>
                <a:ea typeface="HY헤드라인M"/>
                <a:cs typeface="Times New Roman" panose="02020603050405020304" pitchFamily="18" charset="0"/>
              </a:rPr>
              <a:t> KH&amp;CN </a:t>
            </a:r>
            <a:r>
              <a:rPr kumimoji="1" lang="en-US" altLang="en-US" sz="1800" b="1" dirty="0" err="1" smtClean="0">
                <a:solidFill>
                  <a:srgbClr val="002060"/>
                </a:solidFill>
                <a:latin typeface="+mj-lt"/>
                <a:ea typeface="HY헤드라인M"/>
                <a:cs typeface="Times New Roman" panose="02020603050405020304" pitchFamily="18" charset="0"/>
              </a:rPr>
              <a:t>tại</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các</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địa</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phương</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và</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Bộ</a:t>
            </a:r>
            <a:r>
              <a:rPr kumimoji="1" lang="en-US" altLang="en-US" sz="1800" b="1" dirty="0" smtClean="0">
                <a:solidFill>
                  <a:srgbClr val="002060"/>
                </a:solidFill>
                <a:latin typeface="+mj-lt"/>
                <a:ea typeface="HY헤드라인M"/>
                <a:cs typeface="Times New Roman" panose="02020603050405020304" pitchFamily="18" charset="0"/>
              </a:rPr>
              <a:t> </a:t>
            </a:r>
            <a:r>
              <a:rPr kumimoji="1" lang="en-US" altLang="en-US" sz="1800" b="1" dirty="0" err="1" smtClean="0">
                <a:solidFill>
                  <a:srgbClr val="002060"/>
                </a:solidFill>
                <a:latin typeface="+mj-lt"/>
                <a:ea typeface="HY헤드라인M"/>
                <a:cs typeface="Times New Roman" panose="02020603050405020304" pitchFamily="18" charset="0"/>
              </a:rPr>
              <a:t>ngành</a:t>
            </a:r>
            <a:endParaRPr kumimoji="1" lang="en-US" altLang="en-US" sz="1800" b="1" dirty="0">
              <a:solidFill>
                <a:srgbClr val="002060"/>
              </a:solidFill>
              <a:latin typeface="+mj-lt"/>
              <a:ea typeface="HY헤드라인M"/>
              <a:cs typeface="Times New Roman" panose="02020603050405020304" pitchFamily="18" charset="0"/>
            </a:endParaRPr>
          </a:p>
        </p:txBody>
      </p:sp>
      <p:sp>
        <p:nvSpPr>
          <p:cNvPr id="4117" name="TextBox 44"/>
          <p:cNvSpPr txBox="1">
            <a:spLocks noChangeArrowheads="1"/>
          </p:cNvSpPr>
          <p:nvPr/>
        </p:nvSpPr>
        <p:spPr bwMode="auto">
          <a:xfrm>
            <a:off x="3159014" y="3065500"/>
            <a:ext cx="54272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300"/>
              </a:spcBef>
              <a:spcAft>
                <a:spcPts val="300"/>
              </a:spcAft>
              <a:buFontTx/>
              <a:buNone/>
              <a:defRPr/>
            </a:pPr>
            <a:r>
              <a:rPr kumimoji="1" lang="vi-VN" altLang="en-US" sz="1800" b="1" dirty="0">
                <a:solidFill>
                  <a:srgbClr val="002060"/>
                </a:solidFill>
                <a:latin typeface="+mj-lt"/>
                <a:ea typeface="HY헤드라인M"/>
                <a:cs typeface="Times New Roman" panose="02020603050405020304" pitchFamily="18" charset="0"/>
              </a:rPr>
              <a:t>Hướng dẫn đăng nhập và nhập thông tin vào CĐBCTKTT</a:t>
            </a:r>
            <a:endParaRPr kumimoji="1" lang="en-US" altLang="en-US" sz="1800" b="1" dirty="0">
              <a:solidFill>
                <a:srgbClr val="002060"/>
              </a:solidFill>
              <a:latin typeface="+mj-lt"/>
              <a:ea typeface="HY헤드라인M"/>
              <a:cs typeface="Times New Roman" panose="02020603050405020304" pitchFamily="18" charset="0"/>
            </a:endParaRPr>
          </a:p>
        </p:txBody>
      </p:sp>
      <p:sp>
        <p:nvSpPr>
          <p:cNvPr id="4118" name="TextBox 45"/>
          <p:cNvSpPr txBox="1">
            <a:spLocks noChangeArrowheads="1"/>
          </p:cNvSpPr>
          <p:nvPr/>
        </p:nvSpPr>
        <p:spPr bwMode="auto">
          <a:xfrm>
            <a:off x="2742850" y="4683706"/>
            <a:ext cx="5218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vi-VN" altLang="en-US" sz="1800" b="1" dirty="0">
                <a:solidFill>
                  <a:srgbClr val="002060"/>
                </a:solidFill>
                <a:latin typeface="+mj-lt"/>
                <a:ea typeface="HY헤드라인M"/>
                <a:cs typeface="Times New Roman" panose="02020603050405020304" pitchFamily="18" charset="0"/>
              </a:rPr>
              <a:t>Hướng dẫn một số lỗi thường gặp</a:t>
            </a:r>
          </a:p>
        </p:txBody>
      </p:sp>
      <p:grpSp>
        <p:nvGrpSpPr>
          <p:cNvPr id="4121" name="그룹 86"/>
          <p:cNvGrpSpPr>
            <a:grpSpLocks/>
          </p:cNvGrpSpPr>
          <p:nvPr/>
        </p:nvGrpSpPr>
        <p:grpSpPr bwMode="auto">
          <a:xfrm>
            <a:off x="1756473" y="1508425"/>
            <a:ext cx="742950" cy="742950"/>
            <a:chOff x="2104977" y="4186242"/>
            <a:chExt cx="1285884" cy="1285884"/>
          </a:xfrm>
        </p:grpSpPr>
        <p:sp>
          <p:nvSpPr>
            <p:cNvPr id="85" name="타원 84"/>
            <p:cNvSpPr/>
            <p:nvPr/>
          </p:nvSpPr>
          <p:spPr>
            <a:xfrm>
              <a:off x="2118716" y="4238446"/>
              <a:ext cx="1214446" cy="1214446"/>
            </a:xfrm>
            <a:prstGeom prst="ellipse">
              <a:avLst/>
            </a:prstGeom>
            <a:gradFill>
              <a:gsLst>
                <a:gs pos="0">
                  <a:schemeClr val="accent1"/>
                </a:gs>
                <a:gs pos="6100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sp>
          <p:nvSpPr>
            <p:cNvPr id="86" name="도넛 85"/>
            <p:cNvSpPr/>
            <p:nvPr/>
          </p:nvSpPr>
          <p:spPr>
            <a:xfrm>
              <a:off x="2104977" y="4186242"/>
              <a:ext cx="1285884" cy="1285884"/>
            </a:xfrm>
            <a:prstGeom prst="donut">
              <a:avLst>
                <a:gd name="adj" fmla="val 12407"/>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grpSp>
      <p:sp>
        <p:nvSpPr>
          <p:cNvPr id="4122" name="TextBox 75"/>
          <p:cNvSpPr txBox="1">
            <a:spLocks noChangeArrowheads="1"/>
          </p:cNvSpPr>
          <p:nvPr/>
        </p:nvSpPr>
        <p:spPr bwMode="auto">
          <a:xfrm>
            <a:off x="1950148" y="1603303"/>
            <a:ext cx="358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ko-KR" sz="2400">
                <a:solidFill>
                  <a:schemeClr val="bg1"/>
                </a:solidFill>
                <a:latin typeface="+mj-lt"/>
                <a:ea typeface="굴림" charset="-127"/>
              </a:rPr>
              <a:t>1</a:t>
            </a:r>
            <a:endParaRPr lang="ko-KR" altLang="en-US" sz="2400">
              <a:solidFill>
                <a:schemeClr val="bg1"/>
              </a:solidFill>
              <a:latin typeface="+mj-lt"/>
              <a:ea typeface="굴림" charset="-127"/>
            </a:endParaRPr>
          </a:p>
        </p:txBody>
      </p:sp>
      <p:grpSp>
        <p:nvGrpSpPr>
          <p:cNvPr id="4123" name="그룹 87"/>
          <p:cNvGrpSpPr>
            <a:grpSpLocks/>
          </p:cNvGrpSpPr>
          <p:nvPr/>
        </p:nvGrpSpPr>
        <p:grpSpPr bwMode="auto">
          <a:xfrm>
            <a:off x="2310835" y="2997202"/>
            <a:ext cx="767012" cy="742950"/>
            <a:chOff x="2104977" y="4186242"/>
            <a:chExt cx="1285884" cy="1285884"/>
          </a:xfrm>
        </p:grpSpPr>
        <p:sp>
          <p:nvSpPr>
            <p:cNvPr id="89" name="타원 88"/>
            <p:cNvSpPr/>
            <p:nvPr/>
          </p:nvSpPr>
          <p:spPr>
            <a:xfrm>
              <a:off x="2119265" y="4238630"/>
              <a:ext cx="1214446" cy="1214446"/>
            </a:xfrm>
            <a:prstGeom prst="ellipse">
              <a:avLst/>
            </a:prstGeom>
            <a:gradFill>
              <a:gsLst>
                <a:gs pos="0">
                  <a:schemeClr val="accent3"/>
                </a:gs>
                <a:gs pos="61000">
                  <a:schemeClr val="accent3">
                    <a:lumMod val="75000"/>
                  </a:schemeClr>
                </a:gs>
                <a:gs pos="100000">
                  <a:schemeClr val="accent3"/>
                </a:gs>
              </a:gsLst>
              <a:lin ang="5400000" scaled="0"/>
            </a:gradFill>
            <a:ln>
              <a:solidFill>
                <a:schemeClr val="bg1"/>
              </a:solidFill>
            </a:ln>
            <a:scene3d>
              <a:camera prst="orthographicFront"/>
              <a:lightRig rig="threePt" dir="t"/>
            </a:scene3d>
            <a:sp3d>
              <a:bevelT w="5080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sp>
          <p:nvSpPr>
            <p:cNvPr id="90" name="도넛 89"/>
            <p:cNvSpPr/>
            <p:nvPr/>
          </p:nvSpPr>
          <p:spPr>
            <a:xfrm>
              <a:off x="2104977" y="4186242"/>
              <a:ext cx="1285884" cy="1285884"/>
            </a:xfrm>
            <a:prstGeom prst="donut">
              <a:avLst>
                <a:gd name="adj" fmla="val 12407"/>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grpSp>
      <p:grpSp>
        <p:nvGrpSpPr>
          <p:cNvPr id="4124" name="그룹 91"/>
          <p:cNvGrpSpPr>
            <a:grpSpLocks/>
          </p:cNvGrpSpPr>
          <p:nvPr/>
        </p:nvGrpSpPr>
        <p:grpSpPr bwMode="auto">
          <a:xfrm>
            <a:off x="1916824" y="4539690"/>
            <a:ext cx="821680" cy="742950"/>
            <a:chOff x="2104977" y="4186242"/>
            <a:chExt cx="1285884" cy="1285884"/>
          </a:xfrm>
        </p:grpSpPr>
        <p:sp>
          <p:nvSpPr>
            <p:cNvPr id="93" name="타원 92"/>
            <p:cNvSpPr/>
            <p:nvPr/>
          </p:nvSpPr>
          <p:spPr>
            <a:xfrm>
              <a:off x="2118716" y="4238446"/>
              <a:ext cx="1214446" cy="1214446"/>
            </a:xfrm>
            <a:prstGeom prst="ellipse">
              <a:avLst/>
            </a:prstGeom>
            <a:gradFill>
              <a:gsLst>
                <a:gs pos="0">
                  <a:schemeClr val="accent4"/>
                </a:gs>
                <a:gs pos="61000">
                  <a:schemeClr val="accent4">
                    <a:lumMod val="75000"/>
                  </a:schemeClr>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sp>
          <p:nvSpPr>
            <p:cNvPr id="94" name="도넛 93"/>
            <p:cNvSpPr/>
            <p:nvPr/>
          </p:nvSpPr>
          <p:spPr>
            <a:xfrm>
              <a:off x="2104977" y="4186242"/>
              <a:ext cx="1285884" cy="1285884"/>
            </a:xfrm>
            <a:prstGeom prst="donut">
              <a:avLst>
                <a:gd name="adj" fmla="val 12407"/>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latin typeface="+mj-lt"/>
              </a:endParaRPr>
            </a:p>
          </p:txBody>
        </p:sp>
      </p:grpSp>
      <p:sp>
        <p:nvSpPr>
          <p:cNvPr id="4127" name="TextBox 77"/>
          <p:cNvSpPr txBox="1">
            <a:spLocks noChangeArrowheads="1"/>
          </p:cNvSpPr>
          <p:nvPr/>
        </p:nvSpPr>
        <p:spPr bwMode="auto">
          <a:xfrm>
            <a:off x="2514034" y="3128965"/>
            <a:ext cx="349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ko-KR" sz="2400" dirty="0">
                <a:solidFill>
                  <a:schemeClr val="accent6"/>
                </a:solidFill>
                <a:latin typeface="+mj-lt"/>
                <a:ea typeface="굴림" charset="-127"/>
              </a:rPr>
              <a:t>2</a:t>
            </a:r>
            <a:endParaRPr lang="ko-KR" altLang="en-US" sz="2400" dirty="0">
              <a:solidFill>
                <a:schemeClr val="accent6"/>
              </a:solidFill>
              <a:latin typeface="+mj-lt"/>
              <a:ea typeface="굴림" charset="-127"/>
            </a:endParaRPr>
          </a:p>
        </p:txBody>
      </p:sp>
      <p:sp>
        <p:nvSpPr>
          <p:cNvPr id="4128" name="TextBox 79"/>
          <p:cNvSpPr txBox="1">
            <a:spLocks noChangeArrowheads="1"/>
          </p:cNvSpPr>
          <p:nvPr/>
        </p:nvSpPr>
        <p:spPr bwMode="auto">
          <a:xfrm>
            <a:off x="2100974" y="4673040"/>
            <a:ext cx="374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ko-KR" sz="2400">
                <a:solidFill>
                  <a:schemeClr val="bg1"/>
                </a:solidFill>
                <a:latin typeface="+mj-lt"/>
                <a:ea typeface="굴림" charset="-127"/>
              </a:rPr>
              <a:t>3</a:t>
            </a:r>
            <a:endParaRPr lang="ko-KR" altLang="en-US" sz="2400">
              <a:solidFill>
                <a:schemeClr val="bg1"/>
              </a:solidFill>
              <a:latin typeface="+mj-lt"/>
              <a:ea typeface="굴림" charset="-127"/>
            </a:endParaRPr>
          </a:p>
        </p:txBody>
      </p:sp>
      <p:sp>
        <p:nvSpPr>
          <p:cNvPr id="43" name="직사각형 42"/>
          <p:cNvSpPr/>
          <p:nvPr/>
        </p:nvSpPr>
        <p:spPr>
          <a:xfrm>
            <a:off x="0" y="0"/>
            <a:ext cx="9144000" cy="981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a:p>
        </p:txBody>
      </p:sp>
      <p:sp>
        <p:nvSpPr>
          <p:cNvPr id="4132" name="Text Box 2"/>
          <p:cNvSpPr txBox="1">
            <a:spLocks noChangeArrowheads="1"/>
          </p:cNvSpPr>
          <p:nvPr/>
        </p:nvSpPr>
        <p:spPr bwMode="auto">
          <a:xfrm>
            <a:off x="249238" y="115888"/>
            <a:ext cx="8680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ko-KR" sz="3600" b="1">
                <a:solidFill>
                  <a:srgbClr val="002060"/>
                </a:solidFill>
                <a:latin typeface="Times New Roman" panose="02020603050405020304" pitchFamily="18" charset="0"/>
                <a:ea typeface="굴림" charset="-127"/>
                <a:cs typeface="Times New Roman" panose="02020603050405020304" pitchFamily="18" charset="0"/>
              </a:rPr>
              <a:t>NỘI DUNG CHÍNH</a:t>
            </a:r>
          </a:p>
        </p:txBody>
      </p:sp>
      <p:pic>
        <p:nvPicPr>
          <p:cNvPr id="4133" name="Picture 3" descr="logo NASAT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6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683568" y="1772816"/>
            <a:ext cx="7704856" cy="3312368"/>
          </a:xfrm>
          <a:noFill/>
        </p:spPr>
        <p:txBody>
          <a:bodyPr/>
          <a:lstStyle/>
          <a:p>
            <a:pPr eaLnBrk="1" hangingPunct="1"/>
            <a:r>
              <a:rPr lang="en-US" altLang="en-US" sz="3400" b="1" dirty="0" smtClean="0">
                <a:solidFill>
                  <a:schemeClr val="accent6"/>
                </a:solidFill>
                <a:cs typeface="Times New Roman" panose="02020603050405020304" pitchFamily="18" charset="0"/>
              </a:rPr>
              <a:t>I. </a:t>
            </a:r>
            <a:r>
              <a:rPr lang="vi-VN" altLang="en-US" sz="3400" b="1" dirty="0" smtClean="0">
                <a:solidFill>
                  <a:schemeClr val="accent6"/>
                </a:solidFill>
                <a:cs typeface="Times New Roman" panose="02020603050405020304" pitchFamily="18" charset="0"/>
              </a:rPr>
              <a:t>ĐÁNH GIÁ TÌNH HÌNH THỰC HIỆN</a:t>
            </a:r>
            <a:r>
              <a:rPr lang="en-US" altLang="en-US" sz="3400" b="1" dirty="0" smtClean="0">
                <a:solidFill>
                  <a:schemeClr val="accent6"/>
                </a:solidFill>
                <a:cs typeface="Times New Roman" panose="02020603050405020304" pitchFamily="18" charset="0"/>
              </a:rPr>
              <a:t> CHẾ ĐỘ BÁO CÁO THỐNG KÊ </a:t>
            </a:r>
            <a:r>
              <a:rPr lang="vi-VN" altLang="en-US" sz="3400" b="1" dirty="0" smtClean="0">
                <a:solidFill>
                  <a:schemeClr val="accent6"/>
                </a:solidFill>
                <a:cs typeface="Times New Roman" panose="02020603050405020304" pitchFamily="18" charset="0"/>
              </a:rPr>
              <a:t>NGÀNH KH&amp;CN TẠI CÁC ĐỊA PHƯƠNG VÀ BỘ NGÀNH</a:t>
            </a:r>
            <a:endParaRPr lang="vi-VN" altLang="en-US" sz="3400" b="1" dirty="0">
              <a:solidFill>
                <a:schemeClr val="accent6"/>
              </a:solidFill>
              <a:cs typeface="Times New Roman" panose="02020603050405020304" pitchFamily="18" charset="0"/>
            </a:endParaRPr>
          </a:p>
        </p:txBody>
      </p:sp>
      <p:sp>
        <p:nvSpPr>
          <p:cNvPr id="1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chemeClr val="accent6"/>
                </a:solidFill>
                <a:latin typeface="Constantia" panose="02030602050306030303" pitchFamily="18" charset="0"/>
              </a:rPr>
              <a:t>CỤC THÔNG TIN KHOA HỌC VÀ CÔNG NGHỆ QUỐC GIA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457200" y="1735124"/>
            <a:ext cx="1152525" cy="40957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a:off x="457200" y="4048353"/>
            <a:ext cx="1152525" cy="40957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7" name="Title 1"/>
          <p:cNvSpPr txBox="1">
            <a:spLocks/>
          </p:cNvSpPr>
          <p:nvPr/>
        </p:nvSpPr>
        <p:spPr bwMode="auto">
          <a:xfrm>
            <a:off x="683568" y="-19050"/>
            <a:ext cx="835248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vi-VN" altLang="en-US" sz="2200" b="1" dirty="0">
                <a:solidFill>
                  <a:schemeClr val="accent6"/>
                </a:solidFill>
                <a:cs typeface="Times New Roman" panose="02020603050405020304" pitchFamily="18" charset="0"/>
              </a:rPr>
              <a:t>ĐÁNH GIÁ TÌNH HÌNH THỰC HIỆN</a:t>
            </a:r>
          </a:p>
        </p:txBody>
      </p:sp>
      <p:sp>
        <p:nvSpPr>
          <p:cNvPr id="20" name="Rectangle 19"/>
          <p:cNvSpPr/>
          <p:nvPr/>
        </p:nvSpPr>
        <p:spPr bwMode="auto">
          <a:xfrm>
            <a:off x="1835696" y="1477978"/>
            <a:ext cx="6696744" cy="870901"/>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200" dirty="0" err="1" smtClean="0">
                <a:solidFill>
                  <a:schemeClr val="accent6"/>
                </a:solidFill>
                <a:latin typeface="Times New Roman" panose="02020603050405020304" pitchFamily="18" charset="0"/>
                <a:ea typeface="SimSun" panose="02010600030101010101" pitchFamily="2" charset="-122"/>
              </a:rPr>
              <a:t>Tính</a:t>
            </a:r>
            <a:r>
              <a:rPr lang="en-US" altLang="en-US" sz="2200" dirty="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đến</a:t>
            </a:r>
            <a:r>
              <a:rPr lang="en-US" altLang="en-US" sz="2200" dirty="0" smtClean="0">
                <a:solidFill>
                  <a:schemeClr val="accent6"/>
                </a:solidFill>
                <a:latin typeface="Times New Roman" panose="02020603050405020304" pitchFamily="18" charset="0"/>
                <a:ea typeface="SimSun" panose="02010600030101010101" pitchFamily="2" charset="-122"/>
              </a:rPr>
              <a:t> T6/2020 </a:t>
            </a:r>
            <a:r>
              <a:rPr lang="en-US" altLang="en-US" sz="2200" dirty="0" err="1" smtClean="0">
                <a:solidFill>
                  <a:schemeClr val="accent6"/>
                </a:solidFill>
                <a:latin typeface="Times New Roman" panose="02020603050405020304" pitchFamily="18" charset="0"/>
                <a:ea typeface="SimSun" panose="02010600030101010101" pitchFamily="2" charset="-122"/>
              </a:rPr>
              <a:t>đã</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nhận</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được</a:t>
            </a:r>
            <a:r>
              <a:rPr lang="en-US" altLang="en-US" sz="2200" dirty="0" smtClean="0">
                <a:solidFill>
                  <a:schemeClr val="accent6"/>
                </a:solidFill>
                <a:latin typeface="Times New Roman" panose="02020603050405020304" pitchFamily="18" charset="0"/>
                <a:ea typeface="SimSun" panose="02010600030101010101" pitchFamily="2" charset="-122"/>
              </a:rPr>
              <a:t> 67 </a:t>
            </a:r>
            <a:r>
              <a:rPr lang="en-US" altLang="en-US" sz="2200" dirty="0" err="1" smtClean="0">
                <a:solidFill>
                  <a:schemeClr val="accent6"/>
                </a:solidFill>
                <a:latin typeface="Times New Roman" panose="02020603050405020304" pitchFamily="18" charset="0"/>
                <a:ea typeface="SimSun" panose="02010600030101010101" pitchFamily="2" charset="-122"/>
              </a:rPr>
              <a:t>báo</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cáo</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trong</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đó</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có</a:t>
            </a:r>
            <a:r>
              <a:rPr lang="en-US" altLang="en-US" sz="2200" dirty="0" smtClean="0">
                <a:solidFill>
                  <a:schemeClr val="accent6"/>
                </a:solidFill>
                <a:latin typeface="Times New Roman" panose="02020603050405020304" pitchFamily="18" charset="0"/>
                <a:ea typeface="SimSun" panose="02010600030101010101" pitchFamily="2" charset="-122"/>
              </a:rPr>
              <a:t> 53 </a:t>
            </a:r>
            <a:r>
              <a:rPr lang="en-US" altLang="en-US" sz="2200" dirty="0" err="1" smtClean="0">
                <a:solidFill>
                  <a:schemeClr val="accent6"/>
                </a:solidFill>
                <a:latin typeface="Times New Roman" panose="02020603050405020304" pitchFamily="18" charset="0"/>
                <a:ea typeface="SimSun" panose="02010600030101010101" pitchFamily="2" charset="-122"/>
              </a:rPr>
              <a:t>báo</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cáo</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của</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Sở</a:t>
            </a:r>
            <a:r>
              <a:rPr lang="en-US" altLang="en-US" sz="2200" dirty="0" smtClean="0">
                <a:solidFill>
                  <a:schemeClr val="accent6"/>
                </a:solidFill>
                <a:latin typeface="Times New Roman" panose="02020603050405020304" pitchFamily="18" charset="0"/>
                <a:ea typeface="SimSun" panose="02010600030101010101" pitchFamily="2" charset="-122"/>
              </a:rPr>
              <a:t> KH&amp;CN, 14 </a:t>
            </a:r>
            <a:r>
              <a:rPr lang="en-US" altLang="en-US" sz="2200" dirty="0" err="1" smtClean="0">
                <a:solidFill>
                  <a:schemeClr val="accent6"/>
                </a:solidFill>
                <a:latin typeface="Times New Roman" panose="02020603050405020304" pitchFamily="18" charset="0"/>
                <a:ea typeface="SimSun" panose="02010600030101010101" pitchFamily="2" charset="-122"/>
              </a:rPr>
              <a:t>báo</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cáo</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của</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Bộ</a:t>
            </a:r>
            <a:r>
              <a:rPr lang="en-US" altLang="en-US" sz="2200" dirty="0" smtClean="0">
                <a:solidFill>
                  <a:schemeClr val="accent6"/>
                </a:solidFill>
                <a:latin typeface="Times New Roman" panose="02020603050405020304" pitchFamily="18" charset="0"/>
                <a:ea typeface="SimSun" panose="02010600030101010101" pitchFamily="2" charset="-122"/>
              </a:rPr>
              <a:t>, </a:t>
            </a:r>
            <a:r>
              <a:rPr lang="en-US" altLang="en-US" sz="2200" dirty="0" err="1" smtClean="0">
                <a:solidFill>
                  <a:schemeClr val="accent6"/>
                </a:solidFill>
                <a:latin typeface="Times New Roman" panose="02020603050405020304" pitchFamily="18" charset="0"/>
                <a:ea typeface="SimSun" panose="02010600030101010101" pitchFamily="2" charset="-122"/>
              </a:rPr>
              <a:t>ngành</a:t>
            </a:r>
            <a:r>
              <a:rPr lang="en-US" altLang="en-US" sz="2200" dirty="0" smtClean="0">
                <a:solidFill>
                  <a:schemeClr val="accent6"/>
                </a:solidFill>
                <a:latin typeface="Times New Roman" panose="02020603050405020304" pitchFamily="18" charset="0"/>
                <a:ea typeface="SimSun" panose="02010600030101010101" pitchFamily="2" charset="-122"/>
              </a:rPr>
              <a:t>.</a:t>
            </a:r>
            <a:endParaRPr lang="en-US" altLang="en-US" sz="2200" dirty="0">
              <a:solidFill>
                <a:schemeClr val="accent6"/>
              </a:solidFill>
              <a:latin typeface="Times New Roman" panose="02020603050405020304" pitchFamily="18" charset="0"/>
              <a:ea typeface="SimSun" panose="02010600030101010101" pitchFamily="2" charset="-122"/>
            </a:endParaRPr>
          </a:p>
        </p:txBody>
      </p:sp>
      <p:graphicFrame>
        <p:nvGraphicFramePr>
          <p:cNvPr id="11" name="Chart 10"/>
          <p:cNvGraphicFramePr>
            <a:graphicFrameLocks/>
          </p:cNvGraphicFramePr>
          <p:nvPr>
            <p:extLst>
              <p:ext uri="{D42A27DB-BD31-4B8C-83A1-F6EECF244321}">
                <p14:modId xmlns:p14="http://schemas.microsoft.com/office/powerpoint/2010/main" val="2598302392"/>
              </p:ext>
            </p:extLst>
          </p:nvPr>
        </p:nvGraphicFramePr>
        <p:xfrm>
          <a:off x="1187624" y="2776976"/>
          <a:ext cx="3996443" cy="3172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3655801007"/>
              </p:ext>
            </p:extLst>
          </p:nvPr>
        </p:nvGraphicFramePr>
        <p:xfrm>
          <a:off x="5521523" y="2881540"/>
          <a:ext cx="3298949" cy="2995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0116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683568" y="1772816"/>
            <a:ext cx="8064896" cy="3312368"/>
          </a:xfrm>
          <a:noFill/>
        </p:spPr>
        <p:txBody>
          <a:bodyPr/>
          <a:lstStyle/>
          <a:p>
            <a:pPr eaLnBrk="1" hangingPunct="1"/>
            <a:r>
              <a:rPr lang="en-US" altLang="en-US" sz="3400" b="1" dirty="0" smtClean="0">
                <a:solidFill>
                  <a:schemeClr val="accent6"/>
                </a:solidFill>
                <a:cs typeface="Times New Roman" panose="02020603050405020304" pitchFamily="18" charset="0"/>
              </a:rPr>
              <a:t>II. </a:t>
            </a:r>
            <a:r>
              <a:rPr lang="vi-VN" altLang="en-US" sz="3400" b="1" dirty="0" smtClean="0">
                <a:solidFill>
                  <a:schemeClr val="accent6"/>
                </a:solidFill>
                <a:cs typeface="Times New Roman" panose="02020603050405020304" pitchFamily="18" charset="0"/>
              </a:rPr>
              <a:t>HƯỚNG DẪN ĐĂNG NHẬP VÀ NHẬP THÔNG TIN VÀO </a:t>
            </a:r>
            <a:r>
              <a:rPr lang="en-US" altLang="en-US" sz="3400" b="1" dirty="0" smtClean="0">
                <a:solidFill>
                  <a:schemeClr val="accent6"/>
                </a:solidFill>
                <a:cs typeface="Times New Roman" panose="02020603050405020304" pitchFamily="18" charset="0"/>
              </a:rPr>
              <a:t>CHẾ ĐỘ BÁO CÁO THỐNG KÊ TRỰC TUYẾN</a:t>
            </a:r>
            <a:endParaRPr lang="vi-VN" altLang="en-US" sz="3400" b="1" dirty="0">
              <a:solidFill>
                <a:schemeClr val="accent6"/>
              </a:solidFill>
              <a:cs typeface="Times New Roman" panose="02020603050405020304" pitchFamily="18" charset="0"/>
            </a:endParaRPr>
          </a:p>
        </p:txBody>
      </p:sp>
      <p:sp>
        <p:nvSpPr>
          <p:cNvPr id="4" name="TextBox 3"/>
          <p:cNvSpPr txBox="1">
            <a:spLocks noChangeArrowheads="1"/>
          </p:cNvSpPr>
          <p:nvPr/>
        </p:nvSpPr>
        <p:spPr bwMode="auto">
          <a:xfrm>
            <a:off x="914400" y="26035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dirty="0">
                <a:solidFill>
                  <a:srgbClr val="002060"/>
                </a:solidFill>
                <a:latin typeface="Constantia" panose="02030602050306030303" pitchFamily="18" charset="0"/>
              </a:rPr>
              <a:t>CỤC THÔNG TIN KHOA HỌC VÀ CÔNG NGHỆ QUỐC GIA</a:t>
            </a:r>
          </a:p>
        </p:txBody>
      </p:sp>
    </p:spTree>
    <p:extLst>
      <p:ext uri="{BB962C8B-B14F-4D97-AF65-F5344CB8AC3E}">
        <p14:creationId xmlns:p14="http://schemas.microsoft.com/office/powerpoint/2010/main" val="860719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539750" y="101600"/>
            <a:ext cx="8947150" cy="685800"/>
          </a:xfrm>
          <a:noFill/>
        </p:spPr>
        <p:txBody>
          <a:bodyPr/>
          <a:lstStyle/>
          <a:p>
            <a:pPr eaLnBrk="1" hangingPunct="1"/>
            <a:r>
              <a:rPr lang="vi-VN" altLang="en-US" sz="2800" b="1" dirty="0">
                <a:solidFill>
                  <a:schemeClr val="accent6"/>
                </a:solidFill>
                <a:cs typeface="Times New Roman" panose="02020603050405020304" pitchFamily="18" charset="0"/>
              </a:rPr>
              <a:t>HƯỚNG DẪN ĐĂNG NHẬP</a:t>
            </a:r>
            <a:endParaRPr lang="en-US" altLang="en-US" sz="2800" b="1" dirty="0">
              <a:solidFill>
                <a:schemeClr val="accent6"/>
              </a:solidFill>
              <a:cs typeface="Times New Roman" panose="02020603050405020304" pitchFamily="18" charset="0"/>
            </a:endParaRPr>
          </a:p>
        </p:txBody>
      </p:sp>
      <p:sp>
        <p:nvSpPr>
          <p:cNvPr id="3" name="TextBox 2"/>
          <p:cNvSpPr txBox="1"/>
          <p:nvPr/>
        </p:nvSpPr>
        <p:spPr>
          <a:xfrm>
            <a:off x="933759" y="1023119"/>
            <a:ext cx="1989647" cy="369332"/>
          </a:xfrm>
          <a:prstGeom prst="rect">
            <a:avLst/>
          </a:prstGeom>
          <a:noFill/>
        </p:spPr>
        <p:txBody>
          <a:bodyPr wrap="none" rtlCol="0">
            <a:spAutoFit/>
          </a:bodyPr>
          <a:lstStyle/>
          <a:p>
            <a:r>
              <a:rPr lang="en-US" sz="1800" dirty="0" err="1"/>
              <a:t>Bước</a:t>
            </a:r>
            <a:r>
              <a:rPr lang="en-US" sz="1800" dirty="0"/>
              <a:t> 1: </a:t>
            </a:r>
            <a:r>
              <a:rPr lang="en-US" sz="1800" dirty="0" err="1"/>
              <a:t>Đăng</a:t>
            </a:r>
            <a:r>
              <a:rPr lang="en-US" sz="1800" dirty="0"/>
              <a:t> </a:t>
            </a:r>
            <a:r>
              <a:rPr lang="en-US" sz="1800" dirty="0" err="1" smtClean="0"/>
              <a:t>nhập</a:t>
            </a:r>
            <a:endParaRPr lang="en-GB" sz="1800"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628800"/>
            <a:ext cx="7488832" cy="468052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539750" y="101600"/>
            <a:ext cx="8947150" cy="685800"/>
          </a:xfrm>
          <a:noFill/>
        </p:spPr>
        <p:txBody>
          <a:bodyPr/>
          <a:lstStyle/>
          <a:p>
            <a:pPr eaLnBrk="1" hangingPunct="1"/>
            <a:r>
              <a:rPr lang="vi-VN" altLang="en-US" sz="2800" b="1" dirty="0">
                <a:solidFill>
                  <a:schemeClr val="accent6"/>
                </a:solidFill>
                <a:cs typeface="Times New Roman" panose="02020603050405020304" pitchFamily="18" charset="0"/>
              </a:rPr>
              <a:t>HƯỚNG DẪN ĐĂNG NHẬP</a:t>
            </a:r>
            <a:endParaRPr lang="en-US" altLang="en-US" sz="2800" b="1" dirty="0">
              <a:solidFill>
                <a:schemeClr val="accent6"/>
              </a:solidFill>
              <a:cs typeface="Times New Roman" panose="02020603050405020304" pitchFamily="18" charset="0"/>
            </a:endParaRPr>
          </a:p>
        </p:txBody>
      </p:sp>
      <p:sp>
        <p:nvSpPr>
          <p:cNvPr id="3" name="TextBox 2"/>
          <p:cNvSpPr txBox="1"/>
          <p:nvPr/>
        </p:nvSpPr>
        <p:spPr>
          <a:xfrm>
            <a:off x="576262" y="1023119"/>
            <a:ext cx="8552341" cy="369332"/>
          </a:xfrm>
          <a:prstGeom prst="rect">
            <a:avLst/>
          </a:prstGeom>
          <a:noFill/>
        </p:spPr>
        <p:txBody>
          <a:bodyPr wrap="none" rtlCol="0">
            <a:spAutoFit/>
          </a:bodyPr>
          <a:lstStyle/>
          <a:p>
            <a:r>
              <a:rPr lang="en-US" sz="1800" dirty="0" err="1"/>
              <a:t>Bước</a:t>
            </a:r>
            <a:r>
              <a:rPr lang="en-US" sz="1800" dirty="0"/>
              <a:t> 2: </a:t>
            </a:r>
            <a:r>
              <a:rPr lang="en-US" sz="1800" dirty="0" err="1"/>
              <a:t>Bổ</a:t>
            </a:r>
            <a:r>
              <a:rPr lang="en-US" sz="1800" dirty="0"/>
              <a:t> sung </a:t>
            </a:r>
            <a:r>
              <a:rPr lang="en-US" sz="1800" dirty="0" err="1"/>
              <a:t>thông</a:t>
            </a:r>
            <a:r>
              <a:rPr lang="en-US" sz="1800" dirty="0"/>
              <a:t> tin </a:t>
            </a:r>
            <a:r>
              <a:rPr lang="en-US" sz="1800" dirty="0" err="1"/>
              <a:t>của</a:t>
            </a:r>
            <a:r>
              <a:rPr lang="en-US" sz="1800" dirty="0"/>
              <a:t> </a:t>
            </a:r>
            <a:r>
              <a:rPr lang="en-US" sz="1800" dirty="0" err="1"/>
              <a:t>cán</a:t>
            </a:r>
            <a:r>
              <a:rPr lang="en-US" sz="1800" dirty="0"/>
              <a:t> </a:t>
            </a:r>
            <a:r>
              <a:rPr lang="en-US" sz="1800" dirty="0" err="1"/>
              <a:t>bộ</a:t>
            </a:r>
            <a:r>
              <a:rPr lang="en-US" sz="1800" dirty="0"/>
              <a:t> </a:t>
            </a:r>
            <a:r>
              <a:rPr lang="en-US" sz="1800" dirty="0" err="1"/>
              <a:t>quản</a:t>
            </a:r>
            <a:r>
              <a:rPr lang="en-US" sz="1800" dirty="0"/>
              <a:t> </a:t>
            </a:r>
            <a:r>
              <a:rPr lang="en-US" sz="1800" dirty="0" err="1"/>
              <a:t>lý</a:t>
            </a:r>
            <a:r>
              <a:rPr lang="en-US" sz="1800" dirty="0"/>
              <a:t> (</a:t>
            </a:r>
            <a:r>
              <a:rPr lang="en-US" sz="1800" dirty="0" err="1" smtClean="0"/>
              <a:t>người</a:t>
            </a:r>
            <a:r>
              <a:rPr lang="en-US" sz="1800" dirty="0" smtClean="0"/>
              <a:t> </a:t>
            </a:r>
            <a:r>
              <a:rPr lang="en-US" sz="1800" dirty="0" err="1" smtClean="0"/>
              <a:t>trực</a:t>
            </a:r>
            <a:r>
              <a:rPr lang="en-US" sz="1800" dirty="0" smtClean="0"/>
              <a:t> </a:t>
            </a:r>
            <a:r>
              <a:rPr lang="en-US" sz="1800" dirty="0" err="1" smtClean="0"/>
              <a:t>tiếp</a:t>
            </a:r>
            <a:r>
              <a:rPr lang="en-US" sz="1800" dirty="0" smtClean="0"/>
              <a:t> </a:t>
            </a:r>
            <a:r>
              <a:rPr lang="en-US" sz="1800" dirty="0" err="1"/>
              <a:t>thực</a:t>
            </a:r>
            <a:r>
              <a:rPr lang="en-US" sz="1800" dirty="0"/>
              <a:t> </a:t>
            </a:r>
            <a:r>
              <a:rPr lang="en-US" sz="1800" dirty="0" err="1"/>
              <a:t>hiện</a:t>
            </a:r>
            <a:r>
              <a:rPr lang="en-US" sz="1800" dirty="0"/>
              <a:t> </a:t>
            </a:r>
            <a:r>
              <a:rPr lang="en-US" sz="1800" dirty="0" err="1"/>
              <a:t>báo</a:t>
            </a:r>
            <a:r>
              <a:rPr lang="en-US" sz="1800" dirty="0"/>
              <a:t> </a:t>
            </a:r>
            <a:r>
              <a:rPr lang="en-US" sz="1800" dirty="0" err="1"/>
              <a:t>cáo</a:t>
            </a:r>
            <a:r>
              <a:rPr lang="en-US" sz="1800" dirty="0"/>
              <a:t> </a:t>
            </a:r>
            <a:r>
              <a:rPr lang="en-US" sz="1800" dirty="0" err="1"/>
              <a:t>thống</a:t>
            </a:r>
            <a:r>
              <a:rPr lang="en-US" sz="1800" dirty="0"/>
              <a:t> </a:t>
            </a:r>
            <a:r>
              <a:rPr lang="en-US" sz="1800" dirty="0" err="1"/>
              <a:t>kê</a:t>
            </a:r>
            <a:r>
              <a:rPr lang="en-US" sz="1800" dirty="0"/>
              <a:t>)</a:t>
            </a:r>
            <a:endParaRPr lang="en-GB" sz="1800" dirty="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916832"/>
            <a:ext cx="8507288" cy="3240360"/>
          </a:xfrm>
          <a:prstGeom prst="rect">
            <a:avLst/>
          </a:prstGeom>
          <a:noFill/>
          <a:ln>
            <a:noFill/>
          </a:ln>
        </p:spPr>
      </p:pic>
    </p:spTree>
    <p:extLst>
      <p:ext uri="{BB962C8B-B14F-4D97-AF65-F5344CB8AC3E}">
        <p14:creationId xmlns:p14="http://schemas.microsoft.com/office/powerpoint/2010/main" val="166496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539750" y="101600"/>
            <a:ext cx="8947150" cy="685800"/>
          </a:xfrm>
          <a:noFill/>
        </p:spPr>
        <p:txBody>
          <a:bodyPr/>
          <a:lstStyle/>
          <a:p>
            <a:pPr eaLnBrk="1" hangingPunct="1"/>
            <a:r>
              <a:rPr lang="vi-VN" altLang="en-US" sz="2800" b="1" dirty="0">
                <a:solidFill>
                  <a:schemeClr val="accent6"/>
                </a:solidFill>
                <a:cs typeface="Times New Roman" panose="02020603050405020304" pitchFamily="18" charset="0"/>
              </a:rPr>
              <a:t>HƯỚNG DẪN ĐĂNG NHẬP</a:t>
            </a:r>
            <a:endParaRPr lang="en-US" altLang="en-US" sz="2800" b="1" dirty="0">
              <a:solidFill>
                <a:schemeClr val="accent6"/>
              </a:solidFill>
              <a:cs typeface="Times New Roman" panose="02020603050405020304" pitchFamily="18" charset="0"/>
            </a:endParaRPr>
          </a:p>
        </p:txBody>
      </p:sp>
      <p:sp>
        <p:nvSpPr>
          <p:cNvPr id="3" name="TextBox 2"/>
          <p:cNvSpPr txBox="1"/>
          <p:nvPr/>
        </p:nvSpPr>
        <p:spPr>
          <a:xfrm>
            <a:off x="457200" y="1023119"/>
            <a:ext cx="1986441" cy="369332"/>
          </a:xfrm>
          <a:prstGeom prst="rect">
            <a:avLst/>
          </a:prstGeom>
          <a:noFill/>
        </p:spPr>
        <p:txBody>
          <a:bodyPr wrap="none" rtlCol="0">
            <a:spAutoFit/>
          </a:bodyPr>
          <a:lstStyle/>
          <a:p>
            <a:r>
              <a:rPr lang="en-US" sz="1800" dirty="0" err="1"/>
              <a:t>Nhấp</a:t>
            </a:r>
            <a:r>
              <a:rPr lang="en-US" sz="1800" dirty="0"/>
              <a:t> </a:t>
            </a:r>
            <a:r>
              <a:rPr lang="en-US" sz="1800" dirty="0" err="1"/>
              <a:t>vào</a:t>
            </a:r>
            <a:r>
              <a:rPr lang="en-US" sz="1800" dirty="0"/>
              <a:t> </a:t>
            </a:r>
            <a:r>
              <a:rPr lang="en-US" sz="1800" dirty="0" err="1"/>
              <a:t>tài</a:t>
            </a:r>
            <a:r>
              <a:rPr lang="en-US" sz="1800" dirty="0"/>
              <a:t> </a:t>
            </a:r>
            <a:r>
              <a:rPr lang="en-US" sz="1800" dirty="0" err="1"/>
              <a:t>khoản</a:t>
            </a:r>
            <a:endParaRPr lang="en-GB" sz="1800" dirty="0"/>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556792"/>
            <a:ext cx="7763569" cy="4118570"/>
          </a:xfrm>
          <a:prstGeom prst="rect">
            <a:avLst/>
          </a:prstGeom>
          <a:noFill/>
          <a:ln>
            <a:noFill/>
          </a:ln>
        </p:spPr>
      </p:pic>
    </p:spTree>
    <p:extLst>
      <p:ext uri="{BB962C8B-B14F-4D97-AF65-F5344CB8AC3E}">
        <p14:creationId xmlns:p14="http://schemas.microsoft.com/office/powerpoint/2010/main" val="328330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539750" y="101600"/>
            <a:ext cx="8947150" cy="685800"/>
          </a:xfrm>
          <a:noFill/>
        </p:spPr>
        <p:txBody>
          <a:bodyPr/>
          <a:lstStyle/>
          <a:p>
            <a:pPr eaLnBrk="1" hangingPunct="1"/>
            <a:r>
              <a:rPr lang="vi-VN" altLang="en-US" sz="2800" b="1" dirty="0">
                <a:solidFill>
                  <a:schemeClr val="accent6"/>
                </a:solidFill>
                <a:cs typeface="Times New Roman" panose="02020603050405020304" pitchFamily="18" charset="0"/>
              </a:rPr>
              <a:t>HƯỚNG DẪN </a:t>
            </a:r>
            <a:r>
              <a:rPr lang="vi-VN" altLang="en-US" sz="2800" b="1" dirty="0" smtClean="0">
                <a:solidFill>
                  <a:schemeClr val="accent6"/>
                </a:solidFill>
                <a:cs typeface="Times New Roman" panose="02020603050405020304" pitchFamily="18" charset="0"/>
              </a:rPr>
              <a:t>NHẬP</a:t>
            </a:r>
            <a:r>
              <a:rPr lang="en-US" altLang="en-US" sz="2800" b="1" dirty="0" smtClean="0">
                <a:solidFill>
                  <a:schemeClr val="accent6"/>
                </a:solidFill>
                <a:cs typeface="Times New Roman" panose="02020603050405020304" pitchFamily="18" charset="0"/>
              </a:rPr>
              <a:t> BIỂU</a:t>
            </a:r>
            <a:endParaRPr lang="en-US" altLang="en-US" sz="2800" b="1" dirty="0">
              <a:solidFill>
                <a:schemeClr val="accent6"/>
              </a:solidFill>
              <a:cs typeface="Times New Roman" panose="02020603050405020304" pitchFamily="18" charset="0"/>
            </a:endParaRPr>
          </a:p>
        </p:txBody>
      </p:sp>
      <p:sp>
        <p:nvSpPr>
          <p:cNvPr id="3" name="TextBox 2"/>
          <p:cNvSpPr txBox="1"/>
          <p:nvPr/>
        </p:nvSpPr>
        <p:spPr>
          <a:xfrm>
            <a:off x="457200" y="1023119"/>
            <a:ext cx="8279831" cy="369332"/>
          </a:xfrm>
          <a:prstGeom prst="rect">
            <a:avLst/>
          </a:prstGeom>
          <a:noFill/>
        </p:spPr>
        <p:txBody>
          <a:bodyPr wrap="none" rtlCol="0">
            <a:spAutoFit/>
          </a:bodyPr>
          <a:lstStyle/>
          <a:p>
            <a:r>
              <a:rPr lang="vi-VN" sz="1800" dirty="0"/>
              <a:t>Bước 3: Quay lại “Nhập biểu mẫu” và tiến hành nhập báo cáo thống kê ngành KH&amp;CN</a:t>
            </a:r>
            <a:endParaRPr lang="en-GB" sz="1800" dirty="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772816"/>
            <a:ext cx="8424852" cy="4085803"/>
          </a:xfrm>
          <a:prstGeom prst="rect">
            <a:avLst/>
          </a:prstGeom>
          <a:noFill/>
          <a:ln>
            <a:noFill/>
          </a:ln>
        </p:spPr>
      </p:pic>
    </p:spTree>
    <p:extLst>
      <p:ext uri="{BB962C8B-B14F-4D97-AF65-F5344CB8AC3E}">
        <p14:creationId xmlns:p14="http://schemas.microsoft.com/office/powerpoint/2010/main" val="2696481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6">
  <a:themeElements>
    <a:clrScheme name="template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6">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template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5712</TotalTime>
  <Pages>0</Pages>
  <Words>483</Words>
  <Characters>0</Characters>
  <Application>Microsoft Office PowerPoint</Application>
  <DocSecurity>0</DocSecurity>
  <PresentationFormat>On-screen Show (4:3)</PresentationFormat>
  <Lines>0</Lines>
  <Paragraphs>66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template6</vt:lpstr>
      <vt:lpstr>HƯỚNG DẪN THỰC HIỆN CHẾ ĐỘ  BÁO CÁO THỐNG KÊ TRỰC TUYẾN</vt:lpstr>
      <vt:lpstr>PowerPoint Presentation</vt:lpstr>
      <vt:lpstr>I. ĐÁNH GIÁ TÌNH HÌNH THỰC HIỆN CHẾ ĐỘ BÁO CÁO THỐNG KÊ NGÀNH KH&amp;CN TẠI CÁC ĐỊA PHƯƠNG VÀ BỘ NGÀNH</vt:lpstr>
      <vt:lpstr>PowerPoint Presentation</vt:lpstr>
      <vt:lpstr>II. HƯỚNG DẪN ĐĂNG NHẬP VÀ NHẬP THÔNG TIN VÀO CHẾ ĐỘ BÁO CÁO THỐNG KÊ TRỰC TUYẾN</vt:lpstr>
      <vt:lpstr>HƯỚNG DẪN ĐĂNG NHẬP</vt:lpstr>
      <vt:lpstr>HƯỚNG DẪN ĐĂNG NHẬP</vt:lpstr>
      <vt:lpstr>HƯỚNG DẪN ĐĂNG NHẬP</vt:lpstr>
      <vt:lpstr>HƯỚNG DẪN NHẬP BIỂU</vt:lpstr>
      <vt:lpstr>HƯỚNG DẪN NHẬP BIỂU</vt:lpstr>
      <vt:lpstr>HƯỚNG DẪN NHẬP BIỂU</vt:lpstr>
      <vt:lpstr>IV. HƯỚNG DẪN MỘT SỐ LỖI THƯỜNG GẶP</vt:lpstr>
      <vt:lpstr>1. Sai thông tư  - TT15/2018/TT-BKHCN thay thế cho TT 25, 26/2015/TT-BKHCN - Đầu mối tổng hợp báo cáo là Sở KH&amp;CN, Các cơ quan, đơn vị thuộc các Bộ, cơ quan ngang Bộ, cơ quan thuộc Chính phủ, Viện Kiểm sát nhân dân tối cao, Tòa án nhân dân tối cao được giao nhiệm vụ thống kê khoa học và công nghệ</vt:lpstr>
      <vt:lpstr>2. Nhập sai năm báo cáo</vt:lpstr>
      <vt:lpstr>3. Không biết cách vào biểu mẫu báo cáo</vt:lpstr>
      <vt:lpstr>4. Không nhập được biểu</vt:lpstr>
      <vt:lpstr>5. Lỗi hiển thị cột tổng số chia theo ngành kinh tế tại biểu 6,7</vt:lpstr>
      <vt:lpstr>PowerPoint Presentation</vt:lpstr>
    </vt:vector>
  </TitlesOfParts>
  <Manager/>
  <Company>WwW.YlmF.CoM</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subject/>
  <dc:creator>QuangKhai</dc:creator>
  <cp:keywords/>
  <dc:description/>
  <cp:lastModifiedBy>Huong Lan</cp:lastModifiedBy>
  <cp:revision>219</cp:revision>
  <cp:lastPrinted>2015-11-26T04:30:20Z</cp:lastPrinted>
  <dcterms:created xsi:type="dcterms:W3CDTF">2007-05-19T07:40:05Z</dcterms:created>
  <dcterms:modified xsi:type="dcterms:W3CDTF">2020-06-10T13:18:23Z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1033-9.1.0.4056</vt:lpwstr>
  </property>
</Properties>
</file>